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Proxima Nova"/>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roximaNova-bold.fntdata"/><Relationship Id="rId10" Type="http://schemas.openxmlformats.org/officeDocument/2006/relationships/slide" Target="slides/slide6.xml"/><Relationship Id="rId32" Type="http://schemas.openxmlformats.org/officeDocument/2006/relationships/font" Target="fonts/ProximaNova-regular.fntdata"/><Relationship Id="rId13" Type="http://schemas.openxmlformats.org/officeDocument/2006/relationships/slide" Target="slides/slide9.xml"/><Relationship Id="rId35" Type="http://schemas.openxmlformats.org/officeDocument/2006/relationships/font" Target="fonts/ProximaNova-boldItalic.fntdata"/><Relationship Id="rId12" Type="http://schemas.openxmlformats.org/officeDocument/2006/relationships/slide" Target="slides/slide8.xml"/><Relationship Id="rId34" Type="http://schemas.openxmlformats.org/officeDocument/2006/relationships/font" Target="fonts/ProximaNova-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icrochip.com/wwwproducts/en/ATmega328P" TargetMode="External"/><Relationship Id="rId3" Type="http://schemas.openxmlformats.org/officeDocument/2006/relationships/hyperlink" Target="https://arduino-info.wikispaces.com/Nrf24L01-2.4GHz-HowT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Tim: Introduce ourselves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Ian: </a:t>
            </a:r>
          </a:p>
          <a:p>
            <a:pPr indent="0" lvl="0" marL="0" rtl="0">
              <a:spcBef>
                <a:spcPts val="0"/>
              </a:spcBef>
              <a:buNone/>
            </a:pPr>
            <a:r>
              <a:rPr lang="en"/>
              <a:t>Our web application is currently hosted on a Redhat Linux server provided to us by ETG here at Iowa State. To generalize our design, we have two part application with backend and frontend using different technologies. The back end provides a REST API that communicates with our home</a:t>
            </a:r>
            <a:r>
              <a:rPr lang="en"/>
              <a:t> nodes and front end</a:t>
            </a:r>
            <a:r>
              <a:rPr lang="en"/>
              <a:t> by exposing URL endpoints that send and </a:t>
            </a:r>
            <a:r>
              <a:rPr lang="en"/>
              <a:t>receive</a:t>
            </a:r>
            <a:r>
              <a:rPr lang="en"/>
              <a:t> data. The front end is a separate application that organizes information for our user, and allows them to claim nodes placed in their network. To store this information, we have a database to store our information.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 </a:t>
            </a:r>
          </a:p>
          <a:p>
            <a:pPr indent="0" lvl="0" marL="0" rtl="0">
              <a:spcBef>
                <a:spcPts val="0"/>
              </a:spcBef>
              <a:buNone/>
            </a:pPr>
            <a:r>
              <a:rPr lang="en"/>
              <a:t>Our timeline broken down into two semesters. The first semester, we spent most of our time creating our project plan and testing the feasibility of said plan. For our second semester, we mostly executed on that plan. At the end of the day, each team has a system that completes its goal, and we believe overall does a good job of answering our project statement.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Tim: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a:p>
            <a:pPr indent="0" lvl="0" marL="0">
              <a:spcBef>
                <a:spcPts val="0"/>
              </a:spcBef>
              <a:buNone/>
            </a:pPr>
            <a:r>
              <a:rPr lang="en"/>
              <a:t>CSMA/CA is similar to Ethernet. Not chosen because it would require more transmitting which uses too much power in our application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Steve say alternatives first. CSMA/CA</a:t>
            </a:r>
          </a:p>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Terver: Has basically three components. The receiver/transmitter (</a:t>
            </a:r>
            <a:r>
              <a:rPr lang="en"/>
              <a:t>transceiver</a:t>
            </a:r>
            <a:r>
              <a:rPr lang="en"/>
              <a:t>)  sends time value to set the operational nodes. The receiver/transmitter also receives the desired sensor data information. The processor (arduino) is the main power house. It controls  both the 2G module and the transceiver. The 2G </a:t>
            </a:r>
            <a:r>
              <a:rPr lang="en"/>
              <a:t>receives</a:t>
            </a:r>
            <a:r>
              <a:rPr lang="en"/>
              <a:t> the path and also relays the </a:t>
            </a:r>
            <a:r>
              <a:rPr lang="en"/>
              <a:t>received</a:t>
            </a:r>
            <a:r>
              <a:rPr lang="en"/>
              <a:t> data to the web.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 Getting into the specifics of our web application, we again have two parts. We have a Spring Boot Application, which is a Java based web framework. The primary purpose of this application is to provide the business logic for our application, specifically running processes like calculating shortest paths and communicating with the database. On our front end, we have a Laravel MVC Framework which is a PHP based solution for delivering web pages, and populating them with information. For our web pages, we are using the SB Admin 2 Bootstrap template, which provided us with convenient features for graphing our data. Speaking of which, our information is stored in a simple MySQL database. Our application is hosted on a domain provided by ETG at Iowa State, and you can find it at Sensorweb.ece.iastate.edu</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2" name="Shape 2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 One of the primary functions of our backend was to calculate the paths from the home node to each operational node. We had explored using a more costly transfer protocol, but decided to do the extra work of calculating the paths so the operational nodes could spend more time in low-power mode. First, the GPS coordinates are provided to the front end of our web application as a user claims nodes. One this is complete, the user would trigger field configuration, where an adjacency map would be built for our shortest path algorithm. This is done simply by checking that the GPS coordinates are within 200 feet. The adjacency matrix is run through a Floyd Warshall Algorithm, from which the shortest path to each node can be extracted and stored. The end goal is to have our home node retrieve these paths via our REST api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Charlie: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 </a:t>
            </a:r>
            <a:r>
              <a:rPr lang="en"/>
              <a:t>Here we have an</a:t>
            </a:r>
            <a:r>
              <a:rPr lang="en"/>
              <a:t> information flow </a:t>
            </a:r>
            <a:r>
              <a:rPr lang="en"/>
              <a:t>diagram. The transfer is triggered by our signal from the home node. During this event, the home node first gets the shortest paths for each node. Data is then collected for each node by following those paths. Data is then aggregated and posted for every node under the home node via json. This JSON string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Tim: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Shape 2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9" name="Shape 2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Tim: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Tim:</a:t>
            </a:r>
          </a:p>
          <a:p>
            <a:pPr indent="0" lvl="0" marL="0">
              <a:spcBef>
                <a:spcPts val="0"/>
              </a:spcBef>
              <a:buNone/>
            </a:pPr>
            <a:r>
              <a:rPr lang="en"/>
              <a:t>ANY QUESTIONS?????????</a:t>
            </a:r>
          </a:p>
          <a:p>
            <a:pPr indent="0" lvl="0" mar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Bulk Cost: average price reduction for buying 1000+ units was 40% which would get you to $7 a operational node.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Tim: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Sally Logsdon:</a:t>
            </a:r>
          </a:p>
          <a:p>
            <a:pPr indent="0" lvl="0" marL="0">
              <a:spcBef>
                <a:spcPts val="0"/>
              </a:spcBef>
              <a:buNone/>
            </a:pPr>
            <a:r>
              <a:rPr lang="en"/>
              <a:t>Dynamic system to read more </a:t>
            </a:r>
            <a:r>
              <a:rPr lang="en"/>
              <a:t>often</a:t>
            </a:r>
            <a:r>
              <a:rPr lang="en"/>
              <a:t> </a:t>
            </a:r>
            <a:r>
              <a:rPr lang="en"/>
              <a:t>during</a:t>
            </a:r>
            <a:r>
              <a:rPr lang="en"/>
              <a:t> a rain, protection against mice and </a:t>
            </a:r>
            <a:r>
              <a:rPr lang="en"/>
              <a:t>lightning</a:t>
            </a:r>
            <a:r>
              <a:rPr lang="en"/>
              <a:t>, Sensitivity to polution</a:t>
            </a:r>
          </a:p>
          <a:p>
            <a:pPr indent="0" lvl="0" marL="0">
              <a:spcBef>
                <a:spcPts val="0"/>
              </a:spcBef>
              <a:buNone/>
            </a:pPr>
            <a:r>
              <a:t/>
            </a:r>
            <a:endParaRPr/>
          </a:p>
          <a:p>
            <a:pPr indent="0" lvl="0" marL="0">
              <a:spcBef>
                <a:spcPts val="0"/>
              </a:spcBef>
              <a:buNone/>
            </a:pPr>
            <a:r>
              <a:rPr lang="en"/>
              <a:t>If asked about meeting with Dr. Amy Kaleita-Forbes:</a:t>
            </a:r>
          </a:p>
          <a:p>
            <a:pPr indent="-317500" lvl="0" marL="457200" rtl="0">
              <a:spcBef>
                <a:spcPts val="0"/>
              </a:spcBef>
              <a:spcAft>
                <a:spcPts val="0"/>
              </a:spcAft>
              <a:buSzPts val="1400"/>
              <a:buChar char="-"/>
            </a:pPr>
            <a:r>
              <a:rPr lang="en"/>
              <a:t>Overview of field area, a heat map that shows the spread of field moisture</a:t>
            </a:r>
          </a:p>
          <a:p>
            <a:pPr indent="-317500" lvl="0" marL="457200" rtl="0">
              <a:spcBef>
                <a:spcPts val="0"/>
              </a:spcBef>
              <a:spcAft>
                <a:spcPts val="0"/>
              </a:spcAft>
              <a:buSzPts val="1400"/>
              <a:buChar char="-"/>
            </a:pPr>
            <a:r>
              <a:rPr lang="en"/>
              <a:t>Organization by field/home node is good</a:t>
            </a:r>
          </a:p>
          <a:p>
            <a:pPr indent="-317500" lvl="0" marL="457200" rtl="0">
              <a:spcBef>
                <a:spcPts val="0"/>
              </a:spcBef>
              <a:spcAft>
                <a:spcPts val="0"/>
              </a:spcAft>
              <a:buSzPts val="1400"/>
              <a:buChar char="-"/>
            </a:pPr>
            <a:r>
              <a:rPr lang="en"/>
              <a:t>Agreed that having high resolution over a large area is useful</a:t>
            </a:r>
          </a:p>
          <a:p>
            <a:pPr indent="-317500" lvl="1" marL="914400" rtl="0">
              <a:spcBef>
                <a:spcPts val="0"/>
              </a:spcBef>
              <a:buSzPts val="1400"/>
              <a:buChar char="-"/>
            </a:pPr>
            <a:r>
              <a:rPr lang="en"/>
              <a:t>Described radial sprinklers that can irrigate certain areas based on that information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 Here our the contributions and roles for our project. Charlie and I covered the web application, Tim and Stephen constructed our Leaf nodes, and Terver and Khoi worked on the home node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Ian: Thank you, any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Steve: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Steve: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rPr lang="en"/>
              <a:t>Steve: upkeep, </a:t>
            </a:r>
            <a:r>
              <a:rPr lang="en"/>
              <a:t>installation</a:t>
            </a:r>
            <a:r>
              <a:rPr lang="en"/>
              <a:t>, services, Prices will be explained more later.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Charlie: Explain how we broke into 3 groups</a:t>
            </a:r>
          </a:p>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b="1" lang="en"/>
              <a:t>Tim: Operational </a:t>
            </a:r>
            <a:r>
              <a:rPr b="1" lang="en"/>
              <a:t>Nodes: </a:t>
            </a:r>
            <a:r>
              <a:rPr lang="en"/>
              <a:t>request for a node, data will be passed until node </a:t>
            </a:r>
            <a:r>
              <a:rPr lang="en"/>
              <a:t>receives</a:t>
            </a:r>
            <a:r>
              <a:rPr lang="en"/>
              <a:t>. Node will send out it’s data, other nodes will relay data until reaching the final node.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Steve: </a:t>
            </a:r>
            <a:r>
              <a:rPr lang="en" u="sng">
                <a:solidFill>
                  <a:schemeClr val="hlink"/>
                </a:solidFill>
                <a:hlinkClick r:id="rId2"/>
              </a:rPr>
              <a:t>http://www.microchip.com/wwwproducts/en/ATmega328P</a:t>
            </a:r>
          </a:p>
          <a:p>
            <a:pPr indent="0" lvl="0" marL="0">
              <a:spcBef>
                <a:spcPts val="0"/>
              </a:spcBef>
              <a:buNone/>
            </a:pPr>
            <a:r>
              <a:rPr lang="en" u="sng">
                <a:solidFill>
                  <a:schemeClr val="hlink"/>
                </a:solidFill>
                <a:hlinkClick r:id="rId3"/>
              </a:rPr>
              <a:t>https://arduino-info.wikispaces.com/Nrf24L01-2.4GHz-HowTo</a:t>
            </a:r>
          </a:p>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  Kacao: HN: middle gnd btw Op-Node and webapp for relaying sensors data to the cloud service</a:t>
            </a:r>
          </a:p>
          <a:p>
            <a:pPr indent="0" lvl="0" marL="0">
              <a:spcBef>
                <a:spcPts val="0"/>
              </a:spcBef>
              <a:buNone/>
            </a:pPr>
            <a:r>
              <a:rPr lang="en"/>
              <a:t>made of 2 main parts: radio transceiver and cellular-enabled transmitter. </a:t>
            </a:r>
          </a:p>
          <a:p>
            <a:pPr indent="0" lvl="0" marL="0">
              <a:spcBef>
                <a:spcPts val="0"/>
              </a:spcBef>
              <a:buNone/>
            </a:pPr>
            <a:r>
              <a:t/>
            </a:r>
            <a:endParaRPr/>
          </a:p>
          <a:p>
            <a:pPr indent="0" lvl="0" marL="0">
              <a:spcBef>
                <a:spcPts val="0"/>
              </a:spcBef>
              <a:buNone/>
            </a:pPr>
            <a:r>
              <a:rPr lang="en"/>
              <a:t>- RF is designed with the an identical RF on Op-Node to avoid the compatibility issue. (figure 1)</a:t>
            </a:r>
          </a:p>
          <a:p>
            <a:pPr indent="0" lvl="0" marL="0">
              <a:spcBef>
                <a:spcPts val="0"/>
              </a:spcBef>
              <a:buNone/>
            </a:pPr>
            <a:r>
              <a:rPr lang="en"/>
              <a:t>- Long-distance communication btw Home Node to webserver can be established by the 2G sim (figure 2). </a:t>
            </a:r>
          </a:p>
          <a:p>
            <a:pPr indent="0" lvl="0" marL="0">
              <a:spcBef>
                <a:spcPts val="0"/>
              </a:spcBef>
              <a:buNone/>
            </a:pPr>
            <a:r>
              <a:rPr lang="en"/>
              <a:t>- The brain: Arduino Uno or mini which is easily setup &lt; module might cause the data to be corrupted or lost. &gt;</a:t>
            </a:r>
          </a:p>
          <a:p>
            <a:pPr indent="0" lvl="0" marL="0">
              <a:spcBef>
                <a:spcPts val="0"/>
              </a:spcBef>
              <a:buNone/>
            </a:pPr>
            <a:r>
              <a:t/>
            </a:r>
            <a:endParaRPr/>
          </a:p>
          <a:p>
            <a:pPr indent="0" lvl="0" marL="0">
              <a:spcBef>
                <a:spcPts val="0"/>
              </a:spcBef>
              <a:buNone/>
            </a:pPr>
            <a:r>
              <a:rPr lang="en"/>
              <a:t>As the goal is making the system cheap, we want to design the power supply with reglar AA or Li-on battery. </a:t>
            </a:r>
          </a:p>
          <a:p>
            <a:pPr indent="0" lvl="0" marL="0">
              <a:spcBef>
                <a:spcPts val="0"/>
              </a:spcBef>
              <a:buNone/>
            </a:pPr>
            <a:r>
              <a:rPr lang="en"/>
              <a:t>The total expense is roughly 40-50</a:t>
            </a:r>
          </a:p>
          <a:p>
            <a:pPr indent="0" lvl="0" marL="0">
              <a:spcBef>
                <a:spcPts val="0"/>
              </a:spcBef>
              <a:buNone/>
            </a:pPr>
            <a:r>
              <a:rPr lang="en"/>
              <a:t>There is a concern for home station since 2G module eats up battery fast.</a:t>
            </a:r>
          </a:p>
          <a:p>
            <a:pPr indent="0" lvl="0" marL="0">
              <a:spcBef>
                <a:spcPts val="0"/>
              </a:spcBef>
              <a:buNone/>
            </a:pPr>
            <a:r>
              <a:rPr lang="en"/>
              <a:t>That problem can be resolved using solar power system we design (figure 3). However, it should be seen as a fancy alternative option</a:t>
            </a:r>
          </a:p>
          <a:p>
            <a:pPr indent="0" lvl="0" marL="0">
              <a:spcBef>
                <a:spcPts val="0"/>
              </a:spcBef>
              <a:buNone/>
            </a:pPr>
            <a:r>
              <a:rPr lang="en"/>
              <a:t>since it's overpriced. </a:t>
            </a:r>
          </a:p>
          <a:p>
            <a:pPr indent="0" lvl="0" marL="0">
              <a:spcBef>
                <a:spcPts val="0"/>
              </a:spcBef>
              <a:buNone/>
            </a:pPr>
            <a:r>
              <a:rPr lang="en"/>
              <a:t>Next, Ian continue web design.</a:t>
            </a:r>
          </a:p>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1" name="Shape 11"/>
          <p:cNvSpPr txBox="1"/>
          <p:nvPr>
            <p:ph type="ctrTitle"/>
          </p:nvPr>
        </p:nvSpPr>
        <p:spPr>
          <a:xfrm>
            <a:off x="510450" y="1257300"/>
            <a:ext cx="8123100" cy="1588500"/>
          </a:xfrm>
          <a:prstGeom prst="rect">
            <a:avLst/>
          </a:prstGeom>
        </p:spPr>
        <p:txBody>
          <a:bodyPr anchorCtr="0" anchor="b" bIns="91425" lIns="91425" rIns="91425" wrap="square" tIns="91425"/>
          <a:lstStyle>
            <a:lvl1pPr lvl="0">
              <a:spcBef>
                <a:spcPts val="0"/>
              </a:spcBef>
              <a:buClr>
                <a:schemeClr val="lt1"/>
              </a:buClr>
              <a:buSzPts val="4800"/>
              <a:buNone/>
              <a:defRPr sz="4800">
                <a:solidFill>
                  <a:schemeClr val="lt1"/>
                </a:solidFill>
              </a:defRPr>
            </a:lvl1pPr>
            <a:lvl2pPr lvl="1">
              <a:spcBef>
                <a:spcPts val="0"/>
              </a:spcBef>
              <a:buClr>
                <a:schemeClr val="lt1"/>
              </a:buClr>
              <a:buSzPts val="4800"/>
              <a:buNone/>
              <a:defRPr sz="4800">
                <a:solidFill>
                  <a:schemeClr val="lt1"/>
                </a:solidFill>
              </a:defRPr>
            </a:lvl2pPr>
            <a:lvl3pPr lvl="2">
              <a:spcBef>
                <a:spcPts val="0"/>
              </a:spcBef>
              <a:buClr>
                <a:schemeClr val="lt1"/>
              </a:buClr>
              <a:buSzPts val="4800"/>
              <a:buNone/>
              <a:defRPr sz="4800">
                <a:solidFill>
                  <a:schemeClr val="lt1"/>
                </a:solidFill>
              </a:defRPr>
            </a:lvl3pPr>
            <a:lvl4pPr lvl="3">
              <a:spcBef>
                <a:spcPts val="0"/>
              </a:spcBef>
              <a:buClr>
                <a:schemeClr val="lt1"/>
              </a:buClr>
              <a:buSzPts val="4800"/>
              <a:buNone/>
              <a:defRPr sz="4800">
                <a:solidFill>
                  <a:schemeClr val="lt1"/>
                </a:solidFill>
              </a:defRPr>
            </a:lvl4pPr>
            <a:lvl5pPr lvl="4">
              <a:spcBef>
                <a:spcPts val="0"/>
              </a:spcBef>
              <a:buClr>
                <a:schemeClr val="lt1"/>
              </a:buClr>
              <a:buSzPts val="4800"/>
              <a:buNone/>
              <a:defRPr sz="4800">
                <a:solidFill>
                  <a:schemeClr val="lt1"/>
                </a:solidFill>
              </a:defRPr>
            </a:lvl5pPr>
            <a:lvl6pPr lvl="5">
              <a:spcBef>
                <a:spcPts val="0"/>
              </a:spcBef>
              <a:buClr>
                <a:schemeClr val="lt1"/>
              </a:buClr>
              <a:buSzPts val="4800"/>
              <a:buNone/>
              <a:defRPr sz="4800">
                <a:solidFill>
                  <a:schemeClr val="lt1"/>
                </a:solidFill>
              </a:defRPr>
            </a:lvl6pPr>
            <a:lvl7pPr lvl="6">
              <a:spcBef>
                <a:spcPts val="0"/>
              </a:spcBef>
              <a:buClr>
                <a:schemeClr val="lt1"/>
              </a:buClr>
              <a:buSzPts val="4800"/>
              <a:buNone/>
              <a:defRPr sz="4800">
                <a:solidFill>
                  <a:schemeClr val="lt1"/>
                </a:solidFill>
              </a:defRPr>
            </a:lvl7pPr>
            <a:lvl8pPr lvl="7">
              <a:spcBef>
                <a:spcPts val="0"/>
              </a:spcBef>
              <a:buClr>
                <a:schemeClr val="lt1"/>
              </a:buClr>
              <a:buSzPts val="4800"/>
              <a:buNone/>
              <a:defRPr sz="4800">
                <a:solidFill>
                  <a:schemeClr val="lt1"/>
                </a:solidFill>
              </a:defRPr>
            </a:lvl8pPr>
            <a:lvl9pPr lvl="8">
              <a:spcBef>
                <a:spcPts val="0"/>
              </a:spcBef>
              <a:buClr>
                <a:schemeClr val="lt1"/>
              </a:buClr>
              <a:buSzPts val="4800"/>
              <a:buNone/>
              <a:defRPr sz="4800">
                <a:solidFill>
                  <a:schemeClr val="lt1"/>
                </a:solidFill>
              </a:defRPr>
            </a:lvl9pPr>
          </a:lstStyle>
          <a:p/>
        </p:txBody>
      </p:sp>
      <p:sp>
        <p:nvSpPr>
          <p:cNvPr id="12" name="Shape 12"/>
          <p:cNvSpPr txBox="1"/>
          <p:nvPr>
            <p:ph idx="1" type="subTitle"/>
          </p:nvPr>
        </p:nvSpPr>
        <p:spPr>
          <a:xfrm>
            <a:off x="510450" y="3182313"/>
            <a:ext cx="8123100" cy="6300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50" name="Shape 50"/>
          <p:cNvSpPr txBox="1"/>
          <p:nvPr>
            <p:ph type="title"/>
          </p:nvPr>
        </p:nvSpPr>
        <p:spPr>
          <a:xfrm>
            <a:off x="311700" y="991475"/>
            <a:ext cx="8520600" cy="1917900"/>
          </a:xfrm>
          <a:prstGeom prst="rect">
            <a:avLst/>
          </a:prstGeom>
        </p:spPr>
        <p:txBody>
          <a:bodyPr anchorCtr="0" anchor="ctr" bIns="91425" lIns="91425" rIns="91425" wrap="square" tIns="91425"/>
          <a:lstStyle>
            <a:lvl1pPr lvl="0" algn="ctr">
              <a:spcBef>
                <a:spcPts val="0"/>
              </a:spcBef>
              <a:buSzPts val="14000"/>
              <a:buNone/>
              <a:defRPr b="1" sz="14000"/>
            </a:lvl1pPr>
            <a:lvl2pPr lvl="1" algn="ctr">
              <a:spcBef>
                <a:spcPts val="0"/>
              </a:spcBef>
              <a:buSzPts val="14000"/>
              <a:buNone/>
              <a:defRPr b="1" sz="14000"/>
            </a:lvl2pPr>
            <a:lvl3pPr lvl="2" algn="ctr">
              <a:spcBef>
                <a:spcPts val="0"/>
              </a:spcBef>
              <a:buSzPts val="14000"/>
              <a:buNone/>
              <a:defRPr b="1" sz="14000"/>
            </a:lvl3pPr>
            <a:lvl4pPr lvl="3" algn="ctr">
              <a:spcBef>
                <a:spcPts val="0"/>
              </a:spcBef>
              <a:buSzPts val="14000"/>
              <a:buNone/>
              <a:defRPr b="1" sz="14000"/>
            </a:lvl4pPr>
            <a:lvl5pPr lvl="4" algn="ctr">
              <a:spcBef>
                <a:spcPts val="0"/>
              </a:spcBef>
              <a:buSzPts val="14000"/>
              <a:buNone/>
              <a:defRPr b="1" sz="14000"/>
            </a:lvl5pPr>
            <a:lvl6pPr lvl="5" algn="ctr">
              <a:spcBef>
                <a:spcPts val="0"/>
              </a:spcBef>
              <a:buSzPts val="14000"/>
              <a:buNone/>
              <a:defRPr b="1" sz="14000"/>
            </a:lvl6pPr>
            <a:lvl7pPr lvl="6" algn="ctr">
              <a:spcBef>
                <a:spcPts val="0"/>
              </a:spcBef>
              <a:buSzPts val="14000"/>
              <a:buNone/>
              <a:defRPr b="1" sz="14000"/>
            </a:lvl7pPr>
            <a:lvl8pPr lvl="7" algn="ctr">
              <a:spcBef>
                <a:spcPts val="0"/>
              </a:spcBef>
              <a:buSzPts val="14000"/>
              <a:buNone/>
              <a:defRPr b="1" sz="14000"/>
            </a:lvl8pPr>
            <a:lvl9pPr lvl="8" algn="ctr">
              <a:spcBef>
                <a:spcPts val="0"/>
              </a:spcBef>
              <a:buSzPts val="14000"/>
              <a:buNone/>
              <a:defRPr b="1" sz="14000"/>
            </a:lvl9pPr>
          </a:lstStyle>
          <a:p/>
        </p:txBody>
      </p:sp>
      <p:sp>
        <p:nvSpPr>
          <p:cNvPr id="51" name="Shape 51"/>
          <p:cNvSpPr txBox="1"/>
          <p:nvPr>
            <p:ph idx="1" type="body"/>
          </p:nvPr>
        </p:nvSpPr>
        <p:spPr>
          <a:xfrm>
            <a:off x="311700" y="3071300"/>
            <a:ext cx="8520600" cy="901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52" name="Shape 5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cap="flat" cmpd="sng" w="19050">
            <a:solidFill>
              <a:schemeClr val="lt2"/>
            </a:solidFill>
            <a:prstDash val="solid"/>
            <a:round/>
            <a:headEnd len="med" w="med" type="none"/>
            <a:tailEnd len="med" w="med" type="none"/>
          </a:ln>
        </p:spPr>
      </p:cxnSp>
      <p:sp>
        <p:nvSpPr>
          <p:cNvPr id="16" name="Shape 16"/>
          <p:cNvSpPr txBox="1"/>
          <p:nvPr>
            <p:ph type="title"/>
          </p:nvPr>
        </p:nvSpPr>
        <p:spPr>
          <a:xfrm>
            <a:off x="510450" y="2057400"/>
            <a:ext cx="8123100" cy="778800"/>
          </a:xfrm>
          <a:prstGeom prst="rect">
            <a:avLst/>
          </a:prstGeom>
        </p:spPr>
        <p:txBody>
          <a:bodyPr anchorCtr="0" anchor="b" bIns="91425" lIns="91425" rIns="91425" wrap="square" tIns="91425"/>
          <a:lstStyle>
            <a:lvl1pPr lvl="0">
              <a:spcBef>
                <a:spcPts val="0"/>
              </a:spcBef>
              <a:buClr>
                <a:schemeClr val="lt1"/>
              </a:buClr>
              <a:buSzPts val="3600"/>
              <a:buNone/>
              <a:defRPr sz="3600">
                <a:solidFill>
                  <a:schemeClr val="lt1"/>
                </a:solidFill>
              </a:defRPr>
            </a:lvl1pPr>
            <a:lvl2pPr lvl="1">
              <a:spcBef>
                <a:spcPts val="0"/>
              </a:spcBef>
              <a:buClr>
                <a:schemeClr val="lt1"/>
              </a:buClr>
              <a:buSzPts val="3600"/>
              <a:buNone/>
              <a:defRPr sz="3600">
                <a:solidFill>
                  <a:schemeClr val="lt1"/>
                </a:solidFill>
              </a:defRPr>
            </a:lvl2pPr>
            <a:lvl3pPr lvl="2">
              <a:spcBef>
                <a:spcPts val="0"/>
              </a:spcBef>
              <a:buClr>
                <a:schemeClr val="lt1"/>
              </a:buClr>
              <a:buSzPts val="3600"/>
              <a:buNone/>
              <a:defRPr sz="3600">
                <a:solidFill>
                  <a:schemeClr val="lt1"/>
                </a:solidFill>
              </a:defRPr>
            </a:lvl3pPr>
            <a:lvl4pPr lvl="3">
              <a:spcBef>
                <a:spcPts val="0"/>
              </a:spcBef>
              <a:buClr>
                <a:schemeClr val="lt1"/>
              </a:buClr>
              <a:buSzPts val="3600"/>
              <a:buNone/>
              <a:defRPr sz="3600">
                <a:solidFill>
                  <a:schemeClr val="lt1"/>
                </a:solidFill>
              </a:defRPr>
            </a:lvl4pPr>
            <a:lvl5pPr lvl="4">
              <a:spcBef>
                <a:spcPts val="0"/>
              </a:spcBef>
              <a:buClr>
                <a:schemeClr val="lt1"/>
              </a:buClr>
              <a:buSzPts val="3600"/>
              <a:buNone/>
              <a:defRPr sz="3600">
                <a:solidFill>
                  <a:schemeClr val="lt1"/>
                </a:solidFill>
              </a:defRPr>
            </a:lvl5pPr>
            <a:lvl6pPr lvl="5">
              <a:spcBef>
                <a:spcPts val="0"/>
              </a:spcBef>
              <a:buClr>
                <a:schemeClr val="lt1"/>
              </a:buClr>
              <a:buSzPts val="3600"/>
              <a:buNone/>
              <a:defRPr sz="3600">
                <a:solidFill>
                  <a:schemeClr val="lt1"/>
                </a:solidFill>
              </a:defRPr>
            </a:lvl6pPr>
            <a:lvl7pPr lvl="6">
              <a:spcBef>
                <a:spcPts val="0"/>
              </a:spcBef>
              <a:buClr>
                <a:schemeClr val="lt1"/>
              </a:buClr>
              <a:buSzPts val="3600"/>
              <a:buNone/>
              <a:defRPr sz="3600">
                <a:solidFill>
                  <a:schemeClr val="lt1"/>
                </a:solidFill>
              </a:defRPr>
            </a:lvl7pPr>
            <a:lvl8pPr lvl="7">
              <a:spcBef>
                <a:spcPts val="0"/>
              </a:spcBef>
              <a:buClr>
                <a:schemeClr val="lt1"/>
              </a:buClr>
              <a:buSzPts val="3600"/>
              <a:buNone/>
              <a:defRPr sz="3600">
                <a:solidFill>
                  <a:schemeClr val="lt1"/>
                </a:solidFill>
              </a:defRPr>
            </a:lvl8pPr>
            <a:lvl9pPr lvl="8">
              <a:spcBef>
                <a:spcPts val="0"/>
              </a:spcBef>
              <a:buClr>
                <a:schemeClr val="lt1"/>
              </a:buClr>
              <a:buSzPts val="3600"/>
              <a:buNone/>
              <a:defRPr sz="3600">
                <a:solidFill>
                  <a:schemeClr val="lt1"/>
                </a:solidFill>
              </a:defRPr>
            </a:lvl9pPr>
          </a:lstStyle>
          <a:p/>
        </p:txBody>
      </p:sp>
      <p:sp>
        <p:nvSpPr>
          <p:cNvPr id="17" name="Shape 1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0" name="Shape 20"/>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22" name="Shape 2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3" name="Shape 33"/>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7975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7" name="Shape 3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anchorCtr="0" anchor="ctr" bIns="91425" lIns="91425" rIns="91425" wrap="square" tIns="91425">
            <a:noAutofit/>
          </a:bodyPr>
          <a:lstStyle/>
          <a:p>
            <a:pPr indent="0" lvl="0" mar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2"/>
            </a:solidFill>
            <a:prstDash val="solid"/>
            <a:round/>
            <a:headEnd len="med" w="med" type="none"/>
            <a:tailEnd len="med" w="med" type="none"/>
          </a:ln>
        </p:spPr>
      </p:cxnSp>
      <p:sp>
        <p:nvSpPr>
          <p:cNvPr id="41" name="Shape 41"/>
          <p:cNvSpPr txBox="1"/>
          <p:nvPr>
            <p:ph type="title"/>
          </p:nvPr>
        </p:nvSpPr>
        <p:spPr>
          <a:xfrm>
            <a:off x="265500" y="1205825"/>
            <a:ext cx="4045200" cy="15096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42" name="Shape 42"/>
          <p:cNvSpPr txBox="1"/>
          <p:nvPr>
            <p:ph idx="1" type="subTitle"/>
          </p:nvPr>
        </p:nvSpPr>
        <p:spPr>
          <a:xfrm>
            <a:off x="265500" y="276900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buSzPts val="1800"/>
              <a:buChar char="●"/>
              <a:defRPr>
                <a:solidFill>
                  <a:schemeClr val="lt1"/>
                </a:solidFill>
              </a:defRPr>
            </a:lvl1pPr>
            <a:lvl2pPr lvl="1">
              <a:spcBef>
                <a:spcPts val="0"/>
              </a:spcBef>
              <a:buClr>
                <a:schemeClr val="lt1"/>
              </a:buClr>
              <a:buSzPts val="1400"/>
              <a:buChar char="○"/>
              <a:defRPr>
                <a:solidFill>
                  <a:schemeClr val="lt1"/>
                </a:solidFill>
              </a:defRPr>
            </a:lvl2pPr>
            <a:lvl3pPr lvl="2">
              <a:spcBef>
                <a:spcPts val="0"/>
              </a:spcBef>
              <a:buClr>
                <a:schemeClr val="lt1"/>
              </a:buClr>
              <a:buSzPts val="1400"/>
              <a:buChar char="■"/>
              <a:defRPr>
                <a:solidFill>
                  <a:schemeClr val="lt1"/>
                </a:solidFill>
              </a:defRPr>
            </a:lvl3pPr>
            <a:lvl4pPr lvl="3">
              <a:spcBef>
                <a:spcPts val="0"/>
              </a:spcBef>
              <a:buClr>
                <a:schemeClr val="lt1"/>
              </a:buClr>
              <a:buSzPts val="1400"/>
              <a:buChar char="●"/>
              <a:defRPr>
                <a:solidFill>
                  <a:schemeClr val="lt1"/>
                </a:solidFill>
              </a:defRPr>
            </a:lvl4pPr>
            <a:lvl5pPr lvl="4">
              <a:spcBef>
                <a:spcPts val="0"/>
              </a:spcBef>
              <a:buClr>
                <a:schemeClr val="lt1"/>
              </a:buClr>
              <a:buSzPts val="1400"/>
              <a:buChar char="○"/>
              <a:defRPr>
                <a:solidFill>
                  <a:schemeClr val="lt1"/>
                </a:solidFill>
              </a:defRPr>
            </a:lvl5pPr>
            <a:lvl6pPr lvl="5">
              <a:spcBef>
                <a:spcPts val="0"/>
              </a:spcBef>
              <a:buClr>
                <a:schemeClr val="lt1"/>
              </a:buClr>
              <a:buSzPts val="1400"/>
              <a:buChar char="■"/>
              <a:defRPr>
                <a:solidFill>
                  <a:schemeClr val="lt1"/>
                </a:solidFill>
              </a:defRPr>
            </a:lvl6pPr>
            <a:lvl7pPr lvl="6">
              <a:spcBef>
                <a:spcPts val="0"/>
              </a:spcBef>
              <a:buClr>
                <a:schemeClr val="lt1"/>
              </a:buClr>
              <a:buSzPts val="1400"/>
              <a:buChar char="●"/>
              <a:defRPr>
                <a:solidFill>
                  <a:schemeClr val="lt1"/>
                </a:solidFill>
              </a:defRPr>
            </a:lvl7pPr>
            <a:lvl8pPr lvl="7">
              <a:spcBef>
                <a:spcPts val="0"/>
              </a:spcBef>
              <a:buClr>
                <a:schemeClr val="lt1"/>
              </a:buClr>
              <a:buSzPts val="1400"/>
              <a:buChar char="○"/>
              <a:defRPr>
                <a:solidFill>
                  <a:schemeClr val="lt1"/>
                </a:solidFill>
              </a:defRPr>
            </a:lvl8pPr>
            <a:lvl9pPr lvl="8">
              <a:spcBef>
                <a:spcPts val="0"/>
              </a:spcBef>
              <a:buClr>
                <a:schemeClr val="lt1"/>
              </a:buClr>
              <a:buSzPts val="1400"/>
              <a:buChar char="■"/>
              <a:defRPr>
                <a:solidFill>
                  <a:schemeClr val="lt1"/>
                </a:solidFill>
              </a:defRPr>
            </a:lvl9pPr>
          </a:lstStyle>
          <a:p/>
        </p:txBody>
      </p:sp>
      <p:sp>
        <p:nvSpPr>
          <p:cNvPr id="44" name="Shape 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6825"/>
            <a:ext cx="5998800" cy="598800"/>
          </a:xfrm>
          <a:prstGeom prst="rect">
            <a:avLst/>
          </a:prstGeom>
        </p:spPr>
        <p:txBody>
          <a:bodyPr anchorCtr="0" anchor="ctr" bIns="91425" lIns="91425" rIns="91425" wrap="square" tIns="91425"/>
          <a:lstStyle>
            <a:lvl1pPr lvl="0">
              <a:lnSpc>
                <a:spcPct val="100000"/>
              </a:lnSpc>
              <a:spcBef>
                <a:spcPts val="0"/>
              </a:spcBef>
              <a:spcAft>
                <a:spcPts val="0"/>
              </a:spcAft>
              <a:buSzPts val="2100"/>
              <a:buNone/>
              <a:defRPr sz="2100"/>
            </a:lvl1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dk1"/>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_QB0cQMIsrE"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AZVsONqeVro" TargetMode="External"/><Relationship Id="rId4" Type="http://schemas.openxmlformats.org/officeDocument/2006/relationships/image" Target="../media/image12.jp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9.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4.jpg"/><Relationship Id="rId7" Type="http://schemas.openxmlformats.org/officeDocument/2006/relationships/image" Target="../media/image25.jpg"/><Relationship Id="rId8"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Shape 59"/>
          <p:cNvSpPr txBox="1"/>
          <p:nvPr>
            <p:ph type="ctrTitle"/>
          </p:nvPr>
        </p:nvSpPr>
        <p:spPr>
          <a:xfrm>
            <a:off x="510450" y="1257300"/>
            <a:ext cx="8123100" cy="1588500"/>
          </a:xfrm>
          <a:prstGeom prst="rect">
            <a:avLst/>
          </a:prstGeom>
        </p:spPr>
        <p:txBody>
          <a:bodyPr anchorCtr="0" anchor="b" bIns="91425" lIns="91425" rIns="91425" wrap="square" tIns="91425">
            <a:noAutofit/>
          </a:bodyPr>
          <a:lstStyle/>
          <a:p>
            <a:pPr indent="0" lvl="0" marL="0">
              <a:spcBef>
                <a:spcPts val="0"/>
              </a:spcBef>
              <a:buNone/>
            </a:pPr>
            <a:r>
              <a:rPr b="1" lang="en"/>
              <a:t>Sensor Web</a:t>
            </a:r>
          </a:p>
        </p:txBody>
      </p:sp>
      <p:sp>
        <p:nvSpPr>
          <p:cNvPr id="60" name="Shape 60"/>
          <p:cNvSpPr txBox="1"/>
          <p:nvPr>
            <p:ph idx="1" type="subTitle"/>
          </p:nvPr>
        </p:nvSpPr>
        <p:spPr>
          <a:xfrm>
            <a:off x="510450" y="3182342"/>
            <a:ext cx="8123100" cy="1588500"/>
          </a:xfrm>
          <a:prstGeom prst="rect">
            <a:avLst/>
          </a:prstGeom>
        </p:spPr>
        <p:txBody>
          <a:bodyPr anchorCtr="0" anchor="t" bIns="91425" lIns="91425" rIns="91425" wrap="square" tIns="91425">
            <a:noAutofit/>
          </a:bodyPr>
          <a:lstStyle/>
          <a:p>
            <a:pPr indent="0" lvl="0" marL="0">
              <a:spcBef>
                <a:spcPts val="0"/>
              </a:spcBef>
              <a:buNone/>
            </a:pPr>
            <a:r>
              <a:rPr b="1" lang="en" sz="1800"/>
              <a:t>Group:</a:t>
            </a:r>
            <a:r>
              <a:rPr lang="en" sz="1800"/>
              <a:t> </a:t>
            </a:r>
            <a:r>
              <a:rPr lang="en" sz="1400"/>
              <a:t>Dec1713</a:t>
            </a:r>
          </a:p>
          <a:p>
            <a:pPr indent="0" lvl="0" marL="0">
              <a:spcBef>
                <a:spcPts val="0"/>
              </a:spcBef>
              <a:buNone/>
            </a:pPr>
            <a:r>
              <a:rPr b="1" lang="en" sz="1800"/>
              <a:t>Advisor:</a:t>
            </a:r>
            <a:r>
              <a:rPr lang="en" sz="1800"/>
              <a:t> </a:t>
            </a:r>
            <a:r>
              <a:rPr lang="en" sz="1400"/>
              <a:t>Dr. Geiger</a:t>
            </a:r>
          </a:p>
          <a:p>
            <a:pPr indent="0" lvl="0" marL="0">
              <a:spcBef>
                <a:spcPts val="0"/>
              </a:spcBef>
              <a:buNone/>
            </a:pPr>
            <a:r>
              <a:t/>
            </a:r>
            <a:endParaRPr sz="1400"/>
          </a:p>
          <a:p>
            <a:pPr indent="0" lvl="0" marL="0">
              <a:spcBef>
                <a:spcPts val="0"/>
              </a:spcBef>
              <a:buNone/>
            </a:pPr>
            <a:r>
              <a:rPr b="1" lang="en" sz="1800"/>
              <a:t>Members:</a:t>
            </a:r>
            <a:r>
              <a:rPr lang="en" sz="1800"/>
              <a:t> </a:t>
            </a:r>
            <a:r>
              <a:rPr lang="en" sz="1400"/>
              <a:t>Tim Lindquist, Steve Warren, Gregory Steenhagen, Ian Harris, Terver Ubwa, Khoi Cao</a:t>
            </a:r>
          </a:p>
        </p:txBody>
      </p:sp>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Web Application</a:t>
            </a:r>
          </a:p>
        </p:txBody>
      </p:sp>
      <p:sp>
        <p:nvSpPr>
          <p:cNvPr id="143" name="Shape 143"/>
          <p:cNvSpPr txBox="1"/>
          <p:nvPr>
            <p:ph idx="1" type="body"/>
          </p:nvPr>
        </p:nvSpPr>
        <p:spPr>
          <a:xfrm>
            <a:off x="311700" y="1152475"/>
            <a:ext cx="8520600" cy="3558600"/>
          </a:xfrm>
          <a:prstGeom prst="rect">
            <a:avLst/>
          </a:prstGeom>
        </p:spPr>
        <p:txBody>
          <a:bodyPr anchorCtr="0" anchor="t" bIns="91425" lIns="91425" rIns="91425" wrap="square" tIns="91425">
            <a:noAutofit/>
          </a:bodyPr>
          <a:lstStyle/>
          <a:p>
            <a:pPr indent="0" lvl="0" marL="0" rtl="0">
              <a:spcBef>
                <a:spcPts val="0"/>
              </a:spcBef>
              <a:buNone/>
            </a:pPr>
            <a:r>
              <a:t/>
            </a:r>
            <a:endParaRPr/>
          </a:p>
          <a:p>
            <a:pPr indent="-342900" lvl="0" marL="457200" rtl="0">
              <a:spcBef>
                <a:spcPts val="0"/>
              </a:spcBef>
              <a:spcAft>
                <a:spcPts val="0"/>
              </a:spcAft>
              <a:buSzPts val="1800"/>
              <a:buChar char="●"/>
            </a:pPr>
            <a:r>
              <a:rPr lang="en"/>
              <a:t>Hosted on Redhat Linux Server</a:t>
            </a:r>
          </a:p>
          <a:p>
            <a:pPr indent="-342900" lvl="0" marL="457200" rtl="0">
              <a:spcBef>
                <a:spcPts val="0"/>
              </a:spcBef>
              <a:spcAft>
                <a:spcPts val="0"/>
              </a:spcAft>
              <a:buSzPts val="1800"/>
              <a:buChar char="●"/>
            </a:pPr>
            <a:r>
              <a:rPr lang="en"/>
              <a:t>Space provided by Iowa State</a:t>
            </a:r>
          </a:p>
          <a:p>
            <a:pPr indent="-342900" lvl="0" marL="457200" rtl="0">
              <a:spcBef>
                <a:spcPts val="0"/>
              </a:spcBef>
              <a:spcAft>
                <a:spcPts val="0"/>
              </a:spcAft>
              <a:buSzPts val="1800"/>
              <a:buChar char="●"/>
            </a:pPr>
            <a:r>
              <a:rPr lang="en"/>
              <a:t>REST API communicates with Home Node</a:t>
            </a:r>
          </a:p>
          <a:p>
            <a:pPr indent="-342900" lvl="0" marL="457200" rtl="0">
              <a:spcBef>
                <a:spcPts val="0"/>
              </a:spcBef>
              <a:spcAft>
                <a:spcPts val="0"/>
              </a:spcAft>
              <a:buSzPts val="1800"/>
              <a:buChar char="●"/>
            </a:pPr>
            <a:r>
              <a:rPr lang="en"/>
              <a:t>Front-End application communicates with the user</a:t>
            </a:r>
          </a:p>
          <a:p>
            <a:pPr indent="-342900" lvl="0" marL="457200" rtl="0">
              <a:spcBef>
                <a:spcPts val="0"/>
              </a:spcBef>
              <a:buSzPts val="1800"/>
              <a:buChar char="●"/>
            </a:pPr>
            <a:r>
              <a:rPr lang="en"/>
              <a:t>Database stores information</a:t>
            </a:r>
          </a:p>
        </p:txBody>
      </p:sp>
      <p:sp>
        <p:nvSpPr>
          <p:cNvPr id="144" name="Shape 1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45" name="Shape 145"/>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151" name="Shape 151"/>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Timeline</a:t>
            </a:r>
            <a:r>
              <a:rPr b="1" lang="en"/>
              <a:t>:</a:t>
            </a:r>
          </a:p>
        </p:txBody>
      </p:sp>
      <p:pic>
        <p:nvPicPr>
          <p:cNvPr id="152" name="Shape 152"/>
          <p:cNvPicPr preferRelativeResize="0"/>
          <p:nvPr/>
        </p:nvPicPr>
        <p:blipFill>
          <a:blip r:embed="rId3">
            <a:alphaModFix/>
          </a:blip>
          <a:stretch>
            <a:fillRect/>
          </a:stretch>
        </p:blipFill>
        <p:spPr>
          <a:xfrm>
            <a:off x="152400" y="1959213"/>
            <a:ext cx="8839202" cy="1225073"/>
          </a:xfrm>
          <a:prstGeom prst="rect">
            <a:avLst/>
          </a:prstGeom>
          <a:noFill/>
          <a:ln>
            <a:noFill/>
          </a:ln>
        </p:spPr>
      </p:pic>
      <p:sp>
        <p:nvSpPr>
          <p:cNvPr id="153" name="Shape 1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Cumulative</a:t>
            </a:r>
            <a:r>
              <a:rPr lang="en"/>
              <a:t> Timeline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rtl="0">
              <a:spcBef>
                <a:spcPts val="0"/>
              </a:spcBef>
              <a:buNone/>
            </a:pPr>
            <a:r>
              <a:rPr lang="en"/>
              <a:t>System Design</a:t>
            </a:r>
          </a:p>
        </p:txBody>
      </p:sp>
      <p:sp>
        <p:nvSpPr>
          <p:cNvPr id="159" name="Shape 1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solidFill>
                  <a:schemeClr val="lt1"/>
                </a:solidFill>
              </a:rPr>
              <a:t>‹#›</a:t>
            </a:fld>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Operational Node Network</a:t>
            </a:r>
          </a:p>
        </p:txBody>
      </p:sp>
      <p:sp>
        <p:nvSpPr>
          <p:cNvPr id="165" name="Shape 16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66" name="Shape 166"/>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
        <p:nvSpPr>
          <p:cNvPr id="167" name="Shape 167" title="wake+measure">
            <a:hlinkClick r:id="rId3"/>
          </p:cNvPr>
          <p:cNvSpPr/>
          <p:nvPr/>
        </p:nvSpPr>
        <p:spPr>
          <a:xfrm>
            <a:off x="2099413" y="1017775"/>
            <a:ext cx="4945175" cy="3708875"/>
          </a:xfrm>
          <a:prstGeom prst="rect">
            <a:avLst/>
          </a:prstGeom>
          <a:blipFill>
            <a:blip r:embed="rId4">
              <a:alphaModFix/>
            </a:blip>
            <a:stretch>
              <a:fillRect/>
            </a:stretch>
          </a:blipFill>
          <a:ln>
            <a:noFill/>
          </a:ln>
        </p:spPr>
      </p:sp>
      <p:sp>
        <p:nvSpPr>
          <p:cNvPr id="168" name="Shape 168"/>
          <p:cNvSpPr txBox="1"/>
          <p:nvPr/>
        </p:nvSpPr>
        <p:spPr>
          <a:xfrm>
            <a:off x="3672574" y="4678825"/>
            <a:ext cx="1995000" cy="3624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1000"/>
              <a:t>Wake &amp; Measure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Operational Node Network</a:t>
            </a:r>
          </a:p>
        </p:txBody>
      </p:sp>
      <p:sp>
        <p:nvSpPr>
          <p:cNvPr id="174" name="Shape 17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175" name="Shape 1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76" name="Shape 176" title="node call">
            <a:hlinkClick r:id="rId3"/>
          </p:cNvPr>
          <p:cNvSpPr/>
          <p:nvPr/>
        </p:nvSpPr>
        <p:spPr>
          <a:xfrm>
            <a:off x="156075" y="1017781"/>
            <a:ext cx="4752025" cy="3564019"/>
          </a:xfrm>
          <a:prstGeom prst="rect">
            <a:avLst/>
          </a:prstGeom>
          <a:blipFill>
            <a:blip r:embed="rId4">
              <a:alphaModFix/>
            </a:blip>
            <a:stretch>
              <a:fillRect/>
            </a:stretch>
          </a:blipFill>
          <a:ln>
            <a:noFill/>
          </a:ln>
        </p:spPr>
      </p:sp>
      <p:sp>
        <p:nvSpPr>
          <p:cNvPr id="177" name="Shape 177"/>
          <p:cNvSpPr txBox="1"/>
          <p:nvPr/>
        </p:nvSpPr>
        <p:spPr>
          <a:xfrm>
            <a:off x="1440099" y="4581800"/>
            <a:ext cx="1995000" cy="3624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1000"/>
              <a:t>Request Rx + Tx</a:t>
            </a:r>
          </a:p>
        </p:txBody>
      </p:sp>
      <p:sp>
        <p:nvSpPr>
          <p:cNvPr id="178" name="Shape 178"/>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pic>
        <p:nvPicPr>
          <p:cNvPr id="179" name="Shape 179"/>
          <p:cNvPicPr preferRelativeResize="0"/>
          <p:nvPr/>
        </p:nvPicPr>
        <p:blipFill>
          <a:blip r:embed="rId5">
            <a:alphaModFix/>
          </a:blip>
          <a:stretch>
            <a:fillRect/>
          </a:stretch>
        </p:blipFill>
        <p:spPr>
          <a:xfrm>
            <a:off x="5018579" y="1409375"/>
            <a:ext cx="4002574" cy="3159501"/>
          </a:xfrm>
          <a:prstGeom prst="rect">
            <a:avLst/>
          </a:prstGeom>
          <a:noFill/>
          <a:ln>
            <a:noFill/>
          </a:ln>
        </p:spPr>
      </p:pic>
      <p:sp>
        <p:nvSpPr>
          <p:cNvPr id="180" name="Shape 180"/>
          <p:cNvSpPr txBox="1"/>
          <p:nvPr/>
        </p:nvSpPr>
        <p:spPr>
          <a:xfrm>
            <a:off x="5775874" y="4581800"/>
            <a:ext cx="1995000" cy="3624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sz="1000"/>
              <a:t>Topographical View</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Home node Design</a:t>
            </a:r>
          </a:p>
          <a:p>
            <a:pPr indent="0" lvl="0" marL="0" rtl="0">
              <a:lnSpc>
                <a:spcPct val="115000"/>
              </a:lnSpc>
              <a:spcBef>
                <a:spcPts val="0"/>
              </a:spcBef>
              <a:spcAft>
                <a:spcPts val="1600"/>
              </a:spcAft>
              <a:buNone/>
            </a:pPr>
            <a:r>
              <a:rPr lang="en" sz="1800">
                <a:solidFill>
                  <a:schemeClr val="accent3"/>
                </a:solidFill>
              </a:rPr>
              <a:t>System block diagram </a:t>
            </a:r>
          </a:p>
        </p:txBody>
      </p:sp>
      <p:sp>
        <p:nvSpPr>
          <p:cNvPr id="186" name="Shape 18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187" name="Shape 187"/>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
        <p:nvSpPr>
          <p:cNvPr id="188" name="Shape 188"/>
          <p:cNvSpPr txBox="1"/>
          <p:nvPr/>
        </p:nvSpPr>
        <p:spPr>
          <a:xfrm>
            <a:off x="483150" y="3164550"/>
            <a:ext cx="3231000" cy="5727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lang="en"/>
              <a:t>Relaying data from sensors to web</a:t>
            </a:r>
          </a:p>
        </p:txBody>
      </p:sp>
      <p:pic>
        <p:nvPicPr>
          <p:cNvPr id="189" name="Shape 189"/>
          <p:cNvPicPr preferRelativeResize="0"/>
          <p:nvPr/>
        </p:nvPicPr>
        <p:blipFill>
          <a:blip r:embed="rId3">
            <a:alphaModFix/>
          </a:blip>
          <a:stretch>
            <a:fillRect/>
          </a:stretch>
        </p:blipFill>
        <p:spPr>
          <a:xfrm>
            <a:off x="311700" y="1477550"/>
            <a:ext cx="3496324" cy="1687000"/>
          </a:xfrm>
          <a:prstGeom prst="rect">
            <a:avLst/>
          </a:prstGeom>
          <a:noFill/>
          <a:ln>
            <a:noFill/>
          </a:ln>
        </p:spPr>
      </p:pic>
      <p:sp>
        <p:nvSpPr>
          <p:cNvPr id="190" name="Shape 190"/>
          <p:cNvSpPr txBox="1"/>
          <p:nvPr>
            <p:ph idx="1" type="body"/>
          </p:nvPr>
        </p:nvSpPr>
        <p:spPr>
          <a:xfrm>
            <a:off x="4604850" y="517300"/>
            <a:ext cx="4611300" cy="3762900"/>
          </a:xfrm>
          <a:prstGeom prst="rect">
            <a:avLst/>
          </a:prstGeom>
        </p:spPr>
        <p:txBody>
          <a:bodyPr anchorCtr="0" anchor="t" bIns="91425" lIns="91425" rIns="91425" wrap="square" tIns="91425">
            <a:noAutofit/>
          </a:bodyPr>
          <a:lstStyle/>
          <a:p>
            <a:pPr indent="0" lvl="0" marL="0" rtl="0">
              <a:spcBef>
                <a:spcPts val="0"/>
              </a:spcBef>
              <a:buNone/>
            </a:pPr>
            <a:r>
              <a:rPr lang="en"/>
              <a:t>                                                 </a:t>
            </a: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t/>
            </a:r>
            <a:endParaRPr/>
          </a:p>
          <a:p>
            <a:pPr indent="0" lvl="0" marL="0" rtl="0">
              <a:spcBef>
                <a:spcPts val="0"/>
              </a:spcBef>
              <a:buNone/>
            </a:pPr>
            <a:r>
              <a:rPr lang="en"/>
              <a:t>                                                                      Break-down Home Node design</a:t>
            </a:r>
          </a:p>
          <a:p>
            <a:pPr indent="0" lvl="0" marL="0" rtl="0">
              <a:spcBef>
                <a:spcPts val="0"/>
              </a:spcBef>
              <a:buNone/>
            </a:pPr>
            <a:r>
              <a:t/>
            </a:r>
            <a:endParaRPr/>
          </a:p>
        </p:txBody>
      </p:sp>
      <p:pic>
        <p:nvPicPr>
          <p:cNvPr id="191" name="Shape 191"/>
          <p:cNvPicPr preferRelativeResize="0"/>
          <p:nvPr/>
        </p:nvPicPr>
        <p:blipFill>
          <a:blip r:embed="rId4">
            <a:alphaModFix/>
          </a:blip>
          <a:stretch>
            <a:fillRect/>
          </a:stretch>
        </p:blipFill>
        <p:spPr>
          <a:xfrm>
            <a:off x="4147100" y="192150"/>
            <a:ext cx="4874050" cy="3334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Web Application</a:t>
            </a:r>
          </a:p>
        </p:txBody>
      </p:sp>
      <p:sp>
        <p:nvSpPr>
          <p:cNvPr id="197" name="Shape 197"/>
          <p:cNvSpPr txBox="1"/>
          <p:nvPr>
            <p:ph idx="1" type="body"/>
          </p:nvPr>
        </p:nvSpPr>
        <p:spPr>
          <a:xfrm>
            <a:off x="311700" y="11322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Spring Boot Application REST API</a:t>
            </a:r>
          </a:p>
          <a:p>
            <a:pPr indent="-317500" lvl="1" marL="914400" rtl="0">
              <a:spcBef>
                <a:spcPts val="0"/>
              </a:spcBef>
              <a:spcAft>
                <a:spcPts val="0"/>
              </a:spcAft>
              <a:buSzPts val="1400"/>
              <a:buChar char="○"/>
            </a:pPr>
            <a:r>
              <a:rPr lang="en" sz="1800"/>
              <a:t>Provides REST endpoints</a:t>
            </a:r>
          </a:p>
          <a:p>
            <a:pPr indent="-342900" lvl="0" marL="457200" rtl="0">
              <a:spcBef>
                <a:spcPts val="0"/>
              </a:spcBef>
              <a:spcAft>
                <a:spcPts val="0"/>
              </a:spcAft>
              <a:buSzPts val="1800"/>
              <a:buChar char="●"/>
            </a:pPr>
            <a:r>
              <a:rPr lang="en"/>
              <a:t>Laravel Framework MVC</a:t>
            </a:r>
          </a:p>
          <a:p>
            <a:pPr indent="-342900" lvl="0" marL="457200" rtl="0">
              <a:spcBef>
                <a:spcPts val="0"/>
              </a:spcBef>
              <a:spcAft>
                <a:spcPts val="0"/>
              </a:spcAft>
              <a:buSzPts val="1800"/>
              <a:buChar char="●"/>
            </a:pPr>
            <a:r>
              <a:rPr lang="en"/>
              <a:t>SB Admin 2 Bootstrap template for the frontend</a:t>
            </a:r>
          </a:p>
          <a:p>
            <a:pPr indent="-342900" lvl="0" marL="457200" rtl="0">
              <a:spcBef>
                <a:spcPts val="0"/>
              </a:spcBef>
              <a:spcAft>
                <a:spcPts val="0"/>
              </a:spcAft>
              <a:buSzPts val="1800"/>
              <a:buChar char="●"/>
            </a:pPr>
            <a:r>
              <a:rPr lang="en"/>
              <a:t>MySQL Database</a:t>
            </a:r>
          </a:p>
          <a:p>
            <a:pPr indent="-342900" lvl="0" marL="457200" rtl="0">
              <a:spcBef>
                <a:spcPts val="0"/>
              </a:spcBef>
              <a:spcAft>
                <a:spcPts val="0"/>
              </a:spcAft>
              <a:buSzPts val="1800"/>
              <a:buChar char="●"/>
            </a:pPr>
            <a:r>
              <a:rPr lang="en"/>
              <a:t>http://sensorweb.ece.iastate.edu</a:t>
            </a:r>
          </a:p>
          <a:p>
            <a:pPr indent="-317500" lvl="1" marL="914400" rtl="0">
              <a:spcBef>
                <a:spcPts val="0"/>
              </a:spcBef>
              <a:buSzPts val="1400"/>
              <a:buChar char="○"/>
            </a:pPr>
            <a:r>
              <a:rPr lang="en"/>
              <a:t>Space provided by ETG</a:t>
            </a:r>
          </a:p>
        </p:txBody>
      </p:sp>
      <p:sp>
        <p:nvSpPr>
          <p:cNvPr id="198" name="Shape 1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199" name="Shape 199"/>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Shortest Path Calculations</a:t>
            </a:r>
          </a:p>
        </p:txBody>
      </p:sp>
      <p:sp>
        <p:nvSpPr>
          <p:cNvPr id="205" name="Shape 205"/>
          <p:cNvSpPr txBox="1"/>
          <p:nvPr>
            <p:ph idx="1" type="body"/>
          </p:nvPr>
        </p:nvSpPr>
        <p:spPr>
          <a:xfrm>
            <a:off x="311700" y="1132275"/>
            <a:ext cx="8520600" cy="3416400"/>
          </a:xfrm>
          <a:prstGeom prst="rect">
            <a:avLst/>
          </a:prstGeom>
        </p:spPr>
        <p:txBody>
          <a:bodyPr anchorCtr="0" anchor="t" bIns="91425" lIns="91425" rIns="91425" wrap="square" tIns="91425">
            <a:noAutofit/>
          </a:bodyPr>
          <a:lstStyle/>
          <a:p>
            <a:pPr indent="-342900" lvl="0" marL="457200" marR="0" rtl="0" algn="l">
              <a:lnSpc>
                <a:spcPct val="115000"/>
              </a:lnSpc>
              <a:spcBef>
                <a:spcPts val="0"/>
              </a:spcBef>
              <a:spcAft>
                <a:spcPts val="0"/>
              </a:spcAft>
              <a:buClr>
                <a:schemeClr val="accent3"/>
              </a:buClr>
              <a:buSzPts val="1800"/>
              <a:buFont typeface="Proxima Nova"/>
              <a:buChar char="●"/>
            </a:pPr>
            <a:r>
              <a:rPr lang="en"/>
              <a:t>GPS Coordinates are provided via the frontend</a:t>
            </a:r>
          </a:p>
          <a:p>
            <a:pPr indent="-342900" lvl="0" marL="457200" marR="0" rtl="0" algn="l">
              <a:lnSpc>
                <a:spcPct val="115000"/>
              </a:lnSpc>
              <a:spcBef>
                <a:spcPts val="0"/>
              </a:spcBef>
              <a:spcAft>
                <a:spcPts val="0"/>
              </a:spcAft>
              <a:buSzPts val="1800"/>
              <a:buChar char="●"/>
            </a:pPr>
            <a:r>
              <a:rPr lang="en"/>
              <a:t>An Adjacency map is created based on distance between nodes</a:t>
            </a:r>
          </a:p>
          <a:p>
            <a:pPr indent="-342900" lvl="0" marL="457200" marR="0" rtl="0" algn="l">
              <a:lnSpc>
                <a:spcPct val="115000"/>
              </a:lnSpc>
              <a:spcBef>
                <a:spcPts val="0"/>
              </a:spcBef>
              <a:spcAft>
                <a:spcPts val="0"/>
              </a:spcAft>
              <a:buSzPts val="1800"/>
              <a:buChar char="●"/>
            </a:pPr>
            <a:r>
              <a:rPr lang="en"/>
              <a:t>The map is run through a Floyd-Warshall Algorithm</a:t>
            </a:r>
          </a:p>
          <a:p>
            <a:pPr indent="-342900" lvl="0" marL="457200" marR="0" rtl="0" algn="l">
              <a:lnSpc>
                <a:spcPct val="115000"/>
              </a:lnSpc>
              <a:spcBef>
                <a:spcPts val="0"/>
              </a:spcBef>
              <a:spcAft>
                <a:spcPts val="0"/>
              </a:spcAft>
              <a:buSzPts val="1800"/>
              <a:buChar char="●"/>
            </a:pPr>
            <a:r>
              <a:rPr lang="en"/>
              <a:t>Shortest Paths are stored in the database</a:t>
            </a:r>
          </a:p>
          <a:p>
            <a:pPr indent="-342900" lvl="0" marL="457200" marR="0" rtl="0" algn="l">
              <a:lnSpc>
                <a:spcPct val="115000"/>
              </a:lnSpc>
              <a:spcBef>
                <a:spcPts val="0"/>
              </a:spcBef>
              <a:spcAft>
                <a:spcPts val="1600"/>
              </a:spcAft>
              <a:buSzPts val="1800"/>
              <a:buChar char="●"/>
            </a:pPr>
            <a:r>
              <a:rPr lang="en"/>
              <a:t>The home node requests shortest paths from REST API</a:t>
            </a:r>
          </a:p>
        </p:txBody>
      </p:sp>
      <p:sp>
        <p:nvSpPr>
          <p:cNvPr id="206" name="Shape 20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207" name="Shape 207"/>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lnSpc>
                <a:spcPct val="115000"/>
              </a:lnSpc>
              <a:spcBef>
                <a:spcPts val="0"/>
              </a:spcBef>
              <a:spcAft>
                <a:spcPts val="1600"/>
              </a:spcAft>
              <a:buNone/>
            </a:pPr>
            <a:r>
              <a:rPr lang="en" sz="2400">
                <a:solidFill>
                  <a:schemeClr val="accent3"/>
                </a:solidFill>
              </a:rPr>
              <a:t>http://sensorweb.ece.iastate.edu</a:t>
            </a:r>
          </a:p>
          <a:p>
            <a:pPr indent="0" lvl="0" marL="0">
              <a:spcBef>
                <a:spcPts val="0"/>
              </a:spcBef>
              <a:buNone/>
            </a:pPr>
            <a:r>
              <a:t/>
            </a:r>
            <a:endParaRPr/>
          </a:p>
        </p:txBody>
      </p:sp>
      <p:sp>
        <p:nvSpPr>
          <p:cNvPr id="213" name="Shape 21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Homenodes</a:t>
            </a:r>
          </a:p>
          <a:p>
            <a:pPr indent="-342900" lvl="0" marL="457200" rtl="0">
              <a:spcBef>
                <a:spcPts val="0"/>
              </a:spcBef>
              <a:spcAft>
                <a:spcPts val="0"/>
              </a:spcAft>
              <a:buSzPts val="1800"/>
              <a:buChar char="●"/>
            </a:pPr>
            <a:r>
              <a:rPr lang="en"/>
              <a:t>Op. Nodes</a:t>
            </a:r>
          </a:p>
          <a:p>
            <a:pPr indent="-342900" lvl="0" marL="457200" rtl="0">
              <a:spcBef>
                <a:spcPts val="0"/>
              </a:spcBef>
              <a:spcAft>
                <a:spcPts val="0"/>
              </a:spcAft>
              <a:buSzPts val="1800"/>
              <a:buChar char="●"/>
            </a:pPr>
            <a:r>
              <a:rPr lang="en"/>
              <a:t>Data Readings</a:t>
            </a:r>
          </a:p>
          <a:p>
            <a:pPr indent="-342900" lvl="0" marL="457200" rtl="0">
              <a:spcBef>
                <a:spcPts val="0"/>
              </a:spcBef>
              <a:spcAft>
                <a:spcPts val="0"/>
              </a:spcAft>
              <a:buSzPts val="1800"/>
              <a:buChar char="●"/>
            </a:pPr>
            <a:r>
              <a:rPr lang="en"/>
              <a:t>Data Graphs</a:t>
            </a:r>
          </a:p>
          <a:p>
            <a:pPr indent="-342900" lvl="0" marL="457200">
              <a:spcBef>
                <a:spcPts val="0"/>
              </a:spcBef>
              <a:buSzPts val="1800"/>
              <a:buChar char="●"/>
            </a:pPr>
            <a:r>
              <a:rPr lang="en"/>
              <a:t>User Accounts</a:t>
            </a:r>
          </a:p>
        </p:txBody>
      </p:sp>
      <p:sp>
        <p:nvSpPr>
          <p:cNvPr id="214" name="Shape 21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15" name="Shape 215"/>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pic>
        <p:nvPicPr>
          <p:cNvPr id="216" name="Shape 216"/>
          <p:cNvPicPr preferRelativeResize="0"/>
          <p:nvPr/>
        </p:nvPicPr>
        <p:blipFill>
          <a:blip r:embed="rId3">
            <a:alphaModFix/>
          </a:blip>
          <a:stretch>
            <a:fillRect/>
          </a:stretch>
        </p:blipFill>
        <p:spPr>
          <a:xfrm>
            <a:off x="2952375" y="1017725"/>
            <a:ext cx="5879927" cy="3387377"/>
          </a:xfrm>
          <a:prstGeom prst="rect">
            <a:avLst/>
          </a:prstGeom>
          <a:noFill/>
          <a:ln cap="flat" cmpd="sng" w="9525">
            <a:solidFill>
              <a:srgbClr val="000000"/>
            </a:solidFill>
            <a:prstDash val="solid"/>
            <a:round/>
            <a:headEnd len="med" w="med" type="none"/>
            <a:tailEnd len="med" w="med"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Interaction of Information</a:t>
            </a:r>
          </a:p>
        </p:txBody>
      </p:sp>
      <p:sp>
        <p:nvSpPr>
          <p:cNvPr id="222" name="Shape 222"/>
          <p:cNvSpPr txBox="1"/>
          <p:nvPr>
            <p:ph idx="1" type="body"/>
          </p:nvPr>
        </p:nvSpPr>
        <p:spPr>
          <a:xfrm>
            <a:off x="311700" y="1152475"/>
            <a:ext cx="5115300" cy="3416400"/>
          </a:xfrm>
          <a:prstGeom prst="rect">
            <a:avLst/>
          </a:prstGeom>
        </p:spPr>
        <p:txBody>
          <a:bodyPr anchorCtr="0" anchor="t" bIns="91425" lIns="91425" rIns="91425" wrap="square" tIns="91425">
            <a:noAutofit/>
          </a:bodyPr>
          <a:lstStyle/>
          <a:p>
            <a:pPr indent="0" lvl="0" marL="0" rtl="0">
              <a:spcBef>
                <a:spcPts val="0"/>
              </a:spcBef>
              <a:buNone/>
            </a:pPr>
            <a:r>
              <a:rPr lang="en"/>
              <a:t>Network Flow:</a:t>
            </a:r>
          </a:p>
        </p:txBody>
      </p:sp>
      <p:sp>
        <p:nvSpPr>
          <p:cNvPr id="223" name="Shape 22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224" name="Shape 224"/>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pic>
        <p:nvPicPr>
          <p:cNvPr descr="Network Flow.png" id="225" name="Shape 225"/>
          <p:cNvPicPr preferRelativeResize="0"/>
          <p:nvPr/>
        </p:nvPicPr>
        <p:blipFill>
          <a:blip r:embed="rId3">
            <a:alphaModFix/>
          </a:blip>
          <a:stretch>
            <a:fillRect/>
          </a:stretch>
        </p:blipFill>
        <p:spPr>
          <a:xfrm>
            <a:off x="150325" y="1659400"/>
            <a:ext cx="5115324" cy="2784300"/>
          </a:xfrm>
          <a:prstGeom prst="rect">
            <a:avLst/>
          </a:prstGeom>
          <a:noFill/>
          <a:ln>
            <a:noFill/>
          </a:ln>
        </p:spPr>
      </p:pic>
      <p:sp>
        <p:nvSpPr>
          <p:cNvPr id="226" name="Shape 226"/>
          <p:cNvSpPr txBox="1"/>
          <p:nvPr>
            <p:ph idx="1" type="body"/>
          </p:nvPr>
        </p:nvSpPr>
        <p:spPr>
          <a:xfrm>
            <a:off x="5265650" y="1132275"/>
            <a:ext cx="3711000" cy="3416400"/>
          </a:xfrm>
          <a:prstGeom prst="rect">
            <a:avLst/>
          </a:prstGeom>
        </p:spPr>
        <p:txBody>
          <a:bodyPr anchorCtr="0" anchor="t" bIns="91425" lIns="91425" rIns="91425" wrap="square" tIns="91425">
            <a:noAutofit/>
          </a:bodyPr>
          <a:lstStyle/>
          <a:p>
            <a:pPr indent="-317500" lvl="0" marL="457200" rtl="0">
              <a:spcBef>
                <a:spcPts val="0"/>
              </a:spcBef>
              <a:spcAft>
                <a:spcPts val="0"/>
              </a:spcAft>
              <a:buSzPts val="1400"/>
              <a:buAutoNum type="arabicPeriod"/>
            </a:pPr>
            <a:r>
              <a:rPr lang="en" sz="1400"/>
              <a:t>A timed interval requests data transfer</a:t>
            </a:r>
          </a:p>
          <a:p>
            <a:pPr indent="-317500" lvl="0" marL="457200" rtl="0">
              <a:spcBef>
                <a:spcPts val="0"/>
              </a:spcBef>
              <a:spcAft>
                <a:spcPts val="0"/>
              </a:spcAft>
              <a:buSzPts val="1400"/>
              <a:buAutoNum type="arabicPeriod"/>
            </a:pPr>
            <a:r>
              <a:rPr lang="en" sz="1400"/>
              <a:t>Data is collected by the home node</a:t>
            </a:r>
          </a:p>
          <a:p>
            <a:pPr indent="-317500" lvl="0" marL="457200" rtl="0">
              <a:spcBef>
                <a:spcPts val="0"/>
              </a:spcBef>
              <a:spcAft>
                <a:spcPts val="0"/>
              </a:spcAft>
              <a:buSzPts val="1400"/>
              <a:buAutoNum type="arabicPeriod"/>
            </a:pPr>
            <a:r>
              <a:rPr lang="en" sz="1400"/>
              <a:t>Information is posted via JSON</a:t>
            </a:r>
          </a:p>
          <a:p>
            <a:pPr indent="-317500" lvl="0" marL="457200" rtl="0">
              <a:spcBef>
                <a:spcPts val="0"/>
              </a:spcBef>
              <a:buSzPts val="1400"/>
              <a:buAutoNum type="arabicPeriod"/>
            </a:pPr>
            <a:r>
              <a:rPr lang="en" sz="1400"/>
              <a:t>Data is stored using JDBC</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Shape 6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Overview</a:t>
            </a:r>
          </a:p>
        </p:txBody>
      </p:sp>
      <p:sp>
        <p:nvSpPr>
          <p:cNvPr id="67" name="Shape 67"/>
          <p:cNvSpPr txBox="1"/>
          <p:nvPr>
            <p:ph idx="1" type="body"/>
          </p:nvPr>
        </p:nvSpPr>
        <p:spPr>
          <a:xfrm>
            <a:off x="4912350" y="1017725"/>
            <a:ext cx="35601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Conclusion</a:t>
            </a:r>
          </a:p>
          <a:p>
            <a:pPr indent="-317500" lvl="1" marL="914400" rtl="0">
              <a:spcBef>
                <a:spcPts val="0"/>
              </a:spcBef>
              <a:spcAft>
                <a:spcPts val="0"/>
              </a:spcAft>
              <a:buSzPts val="1400"/>
              <a:buChar char="○"/>
            </a:pPr>
            <a:r>
              <a:rPr lang="en"/>
              <a:t>Independent Assessment</a:t>
            </a:r>
          </a:p>
          <a:p>
            <a:pPr indent="-317500" lvl="1" marL="914400" rtl="0">
              <a:spcBef>
                <a:spcPts val="0"/>
              </a:spcBef>
              <a:spcAft>
                <a:spcPts val="0"/>
              </a:spcAft>
              <a:buSzPts val="1400"/>
              <a:buChar char="○"/>
            </a:pPr>
            <a:r>
              <a:rPr lang="en"/>
              <a:t>Contributions &amp; Roles</a:t>
            </a:r>
          </a:p>
          <a:p>
            <a:pPr indent="-317500" lvl="1" marL="914400" rtl="0">
              <a:spcBef>
                <a:spcPts val="0"/>
              </a:spcBef>
              <a:buSzPts val="1400"/>
              <a:buChar char="○"/>
            </a:pPr>
            <a:r>
              <a:rPr lang="en"/>
              <a:t>Questions</a:t>
            </a:r>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69" name="Shape 69"/>
          <p:cNvSpPr txBox="1"/>
          <p:nvPr>
            <p:ph idx="1" type="body"/>
          </p:nvPr>
        </p:nvSpPr>
        <p:spPr>
          <a:xfrm>
            <a:off x="444425" y="1017725"/>
            <a:ext cx="35601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Project Plan</a:t>
            </a:r>
          </a:p>
          <a:p>
            <a:pPr indent="-317500" lvl="1" marL="914400" rtl="0">
              <a:spcBef>
                <a:spcPts val="0"/>
              </a:spcBef>
              <a:spcAft>
                <a:spcPts val="0"/>
              </a:spcAft>
              <a:buSzPts val="1400"/>
              <a:buChar char="○"/>
            </a:pPr>
            <a:r>
              <a:rPr lang="en"/>
              <a:t>Project Statement</a:t>
            </a:r>
          </a:p>
          <a:p>
            <a:pPr indent="-317500" lvl="1" marL="914400" rtl="0">
              <a:spcBef>
                <a:spcPts val="0"/>
              </a:spcBef>
              <a:spcAft>
                <a:spcPts val="0"/>
              </a:spcAft>
              <a:buSzPts val="1400"/>
              <a:buChar char="○"/>
            </a:pPr>
            <a:r>
              <a:rPr lang="en"/>
              <a:t>Background</a:t>
            </a:r>
          </a:p>
          <a:p>
            <a:pPr indent="-317500" lvl="1" marL="914400" rtl="0">
              <a:spcBef>
                <a:spcPts val="0"/>
              </a:spcBef>
              <a:spcAft>
                <a:spcPts val="0"/>
              </a:spcAft>
              <a:buSzPts val="1400"/>
              <a:buChar char="○"/>
            </a:pPr>
            <a:r>
              <a:rPr lang="en"/>
              <a:t>Requirements/Constraints</a:t>
            </a:r>
          </a:p>
          <a:p>
            <a:pPr indent="-317500" lvl="1" marL="914400" rtl="0">
              <a:spcBef>
                <a:spcPts val="0"/>
              </a:spcBef>
              <a:spcAft>
                <a:spcPts val="0"/>
              </a:spcAft>
              <a:buSzPts val="1400"/>
              <a:buChar char="○"/>
            </a:pPr>
            <a:r>
              <a:rPr lang="en"/>
              <a:t>System Overview</a:t>
            </a:r>
          </a:p>
          <a:p>
            <a:pPr indent="-317500" lvl="1" marL="914400" rtl="0">
              <a:spcBef>
                <a:spcPts val="0"/>
              </a:spcBef>
              <a:spcAft>
                <a:spcPts val="0"/>
              </a:spcAft>
              <a:buSzPts val="1400"/>
              <a:buChar char="○"/>
            </a:pPr>
            <a:r>
              <a:rPr lang="en"/>
              <a:t>Group Breakdown</a:t>
            </a:r>
          </a:p>
          <a:p>
            <a:pPr indent="-317500" lvl="1" marL="914400" rtl="0">
              <a:spcBef>
                <a:spcPts val="0"/>
              </a:spcBef>
              <a:spcAft>
                <a:spcPts val="0"/>
              </a:spcAft>
              <a:buSzPts val="1400"/>
              <a:buChar char="○"/>
            </a:pPr>
            <a:r>
              <a:rPr lang="en"/>
              <a:t>Timeline</a:t>
            </a:r>
          </a:p>
          <a:p>
            <a:pPr indent="-342900" lvl="0" marL="457200" rtl="0">
              <a:spcBef>
                <a:spcPts val="0"/>
              </a:spcBef>
              <a:spcAft>
                <a:spcPts val="0"/>
              </a:spcAft>
              <a:buSzPts val="1800"/>
              <a:buChar char="●"/>
            </a:pPr>
            <a:r>
              <a:rPr lang="en"/>
              <a:t>System Design</a:t>
            </a:r>
          </a:p>
          <a:p>
            <a:pPr indent="-317500" lvl="1" marL="914400" rtl="0">
              <a:spcBef>
                <a:spcPts val="0"/>
              </a:spcBef>
              <a:spcAft>
                <a:spcPts val="0"/>
              </a:spcAft>
              <a:buSzPts val="1400"/>
              <a:buChar char="○"/>
            </a:pPr>
            <a:r>
              <a:rPr lang="en"/>
              <a:t>Design</a:t>
            </a:r>
          </a:p>
          <a:p>
            <a:pPr indent="-317500" lvl="2" marL="1371600" rtl="0">
              <a:spcBef>
                <a:spcPts val="0"/>
              </a:spcBef>
              <a:spcAft>
                <a:spcPts val="0"/>
              </a:spcAft>
              <a:buSzPts val="1400"/>
              <a:buChar char="■"/>
            </a:pPr>
            <a:r>
              <a:rPr lang="en"/>
              <a:t>Operational Node</a:t>
            </a:r>
          </a:p>
          <a:p>
            <a:pPr indent="-317500" lvl="2" marL="1371600" rtl="0">
              <a:spcBef>
                <a:spcPts val="0"/>
              </a:spcBef>
              <a:spcAft>
                <a:spcPts val="0"/>
              </a:spcAft>
              <a:buSzPts val="1400"/>
              <a:buChar char="■"/>
            </a:pPr>
            <a:r>
              <a:rPr lang="en"/>
              <a:t>Home Node</a:t>
            </a:r>
          </a:p>
          <a:p>
            <a:pPr indent="-317500" lvl="2" marL="1371600" rtl="0">
              <a:spcBef>
                <a:spcPts val="0"/>
              </a:spcBef>
              <a:spcAft>
                <a:spcPts val="0"/>
              </a:spcAft>
              <a:buSzPts val="1400"/>
              <a:buChar char="■"/>
            </a:pPr>
            <a:r>
              <a:rPr lang="en"/>
              <a:t>Web Application</a:t>
            </a:r>
          </a:p>
          <a:p>
            <a:pPr indent="-317500" lvl="1" marL="914400" rtl="0">
              <a:spcBef>
                <a:spcPts val="0"/>
              </a:spcBef>
              <a:spcAft>
                <a:spcPts val="0"/>
              </a:spcAft>
              <a:buSzPts val="1400"/>
              <a:buChar char="○"/>
            </a:pPr>
            <a:r>
              <a:rPr lang="en"/>
              <a:t>Testing</a:t>
            </a:r>
          </a:p>
          <a:p>
            <a:pPr indent="-317500" lvl="2" marL="1371600" rtl="0">
              <a:spcBef>
                <a:spcPts val="0"/>
              </a:spcBef>
              <a:buSzPts val="1400"/>
              <a:buChar char="■"/>
            </a:pPr>
            <a:r>
              <a:rPr lang="en"/>
              <a:t>Node System Testing</a:t>
            </a:r>
          </a:p>
          <a:p>
            <a:pPr indent="0" lvl="0" marL="914400" rtl="0">
              <a:spcBef>
                <a:spcPts val="0"/>
              </a:spcBef>
              <a:buNone/>
            </a:pPr>
            <a:r>
              <a:t/>
            </a:r>
            <a:endParaRPr/>
          </a:p>
          <a:p>
            <a:pPr indent="0" lvl="0" marL="0" rtl="0">
              <a:spcBef>
                <a:spcPts val="0"/>
              </a:spcBef>
              <a:buNone/>
            </a:pPr>
            <a:r>
              <a:t/>
            </a:r>
            <a:endParaRPr/>
          </a:p>
          <a:p>
            <a:pPr indent="0" lvl="0" marL="0" rt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Shape 23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Node Testing</a:t>
            </a:r>
          </a:p>
        </p:txBody>
      </p:sp>
      <p:sp>
        <p:nvSpPr>
          <p:cNvPr id="232" name="Shape 23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Range Experiment </a:t>
            </a:r>
          </a:p>
          <a:p>
            <a:pPr indent="-317500" lvl="1" marL="914400" rtl="0">
              <a:spcBef>
                <a:spcPts val="0"/>
              </a:spcBef>
              <a:spcAft>
                <a:spcPts val="0"/>
              </a:spcAft>
              <a:buSzPts val="1400"/>
              <a:buChar char="○"/>
            </a:pPr>
            <a:r>
              <a:rPr lang="en"/>
              <a:t>Requirement: 1 node/acre=208ft/node</a:t>
            </a:r>
          </a:p>
          <a:p>
            <a:pPr indent="-317500" lvl="1" marL="914400" rtl="0">
              <a:spcBef>
                <a:spcPts val="0"/>
              </a:spcBef>
              <a:spcAft>
                <a:spcPts val="0"/>
              </a:spcAft>
              <a:buSzPts val="1400"/>
              <a:buChar char="○"/>
            </a:pPr>
            <a:r>
              <a:rPr lang="en"/>
              <a:t>Receiver</a:t>
            </a:r>
            <a:r>
              <a:rPr lang="en"/>
              <a:t> on table, transmitter in truck</a:t>
            </a:r>
          </a:p>
          <a:p>
            <a:pPr indent="-317500" lvl="1" marL="914400" rtl="0">
              <a:spcBef>
                <a:spcPts val="0"/>
              </a:spcBef>
              <a:spcAft>
                <a:spcPts val="0"/>
              </a:spcAft>
              <a:buSzPts val="1400"/>
              <a:buChar char="○"/>
            </a:pPr>
            <a:r>
              <a:rPr lang="en"/>
              <a:t>Start/Stop coordinates recorded</a:t>
            </a:r>
          </a:p>
          <a:p>
            <a:pPr indent="-317500" lvl="1" marL="914400" rtl="0">
              <a:spcBef>
                <a:spcPts val="0"/>
              </a:spcBef>
              <a:spcAft>
                <a:spcPts val="0"/>
              </a:spcAft>
              <a:buSzPts val="1400"/>
              <a:buChar char="○"/>
            </a:pPr>
            <a:r>
              <a:rPr lang="en"/>
              <a:t>Constant</a:t>
            </a:r>
            <a:r>
              <a:rPr lang="en"/>
              <a:t> 10mph held by truck</a:t>
            </a:r>
          </a:p>
          <a:p>
            <a:pPr indent="-317500" lvl="1" marL="914400" rtl="0">
              <a:spcBef>
                <a:spcPts val="0"/>
              </a:spcBef>
              <a:spcAft>
                <a:spcPts val="0"/>
              </a:spcAft>
              <a:buSzPts val="1400"/>
              <a:buChar char="○"/>
            </a:pPr>
            <a:r>
              <a:rPr lang="en"/>
              <a:t>Program Recorded signal </a:t>
            </a:r>
            <a:r>
              <a:rPr lang="en"/>
              <a:t>integrity</a:t>
            </a:r>
          </a:p>
          <a:p>
            <a:pPr indent="-317500" lvl="1" marL="914400" rtl="0">
              <a:spcBef>
                <a:spcPts val="0"/>
              </a:spcBef>
              <a:spcAft>
                <a:spcPts val="0"/>
              </a:spcAft>
              <a:buSzPts val="1400"/>
              <a:buChar char="○"/>
            </a:pPr>
            <a:r>
              <a:rPr lang="en"/>
              <a:t>Plotted as function of distance</a:t>
            </a:r>
          </a:p>
          <a:p>
            <a:pPr indent="-342900" lvl="0" marL="457200" rtl="0">
              <a:spcBef>
                <a:spcPts val="0"/>
              </a:spcBef>
              <a:spcAft>
                <a:spcPts val="0"/>
              </a:spcAft>
              <a:buSzPts val="1800"/>
              <a:buChar char="●"/>
            </a:pPr>
            <a:r>
              <a:rPr lang="en"/>
              <a:t>Results</a:t>
            </a:r>
          </a:p>
          <a:p>
            <a:pPr indent="-317500" lvl="1" marL="914400" rtl="0">
              <a:spcBef>
                <a:spcPts val="0"/>
              </a:spcBef>
              <a:spcAft>
                <a:spcPts val="0"/>
              </a:spcAft>
              <a:buSzPts val="1400"/>
              <a:buChar char="○"/>
            </a:pPr>
            <a:r>
              <a:rPr lang="en"/>
              <a:t>Short Range Transmitter ≈ 250ft </a:t>
            </a:r>
          </a:p>
          <a:p>
            <a:pPr indent="-317500" lvl="1" marL="914400" rtl="0">
              <a:spcBef>
                <a:spcPts val="0"/>
              </a:spcBef>
              <a:buSzPts val="1400"/>
              <a:buChar char="○"/>
            </a:pPr>
            <a:r>
              <a:rPr lang="en"/>
              <a:t>Long Range </a:t>
            </a:r>
            <a:r>
              <a:rPr lang="en"/>
              <a:t>Transmitter ≈ </a:t>
            </a:r>
            <a:r>
              <a:rPr lang="en"/>
              <a:t>800ft</a:t>
            </a:r>
          </a:p>
        </p:txBody>
      </p:sp>
      <p:sp>
        <p:nvSpPr>
          <p:cNvPr id="233" name="Shape 23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234" name="Shape 234"/>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pic>
        <p:nvPicPr>
          <p:cNvPr descr="IMG_8442.jpg" id="235" name="Shape 235"/>
          <p:cNvPicPr preferRelativeResize="0"/>
          <p:nvPr/>
        </p:nvPicPr>
        <p:blipFill>
          <a:blip r:embed="rId3">
            <a:alphaModFix/>
          </a:blip>
          <a:stretch>
            <a:fillRect/>
          </a:stretch>
        </p:blipFill>
        <p:spPr>
          <a:xfrm>
            <a:off x="5000144" y="811713"/>
            <a:ext cx="2111926" cy="2815926"/>
          </a:xfrm>
          <a:prstGeom prst="rect">
            <a:avLst/>
          </a:prstGeom>
          <a:noFill/>
          <a:ln>
            <a:noFill/>
          </a:ln>
        </p:spPr>
      </p:pic>
      <p:pic>
        <p:nvPicPr>
          <p:cNvPr descr="IMG_8443.jpg" id="236" name="Shape 236"/>
          <p:cNvPicPr preferRelativeResize="0"/>
          <p:nvPr/>
        </p:nvPicPr>
        <p:blipFill>
          <a:blip r:embed="rId4">
            <a:alphaModFix/>
          </a:blip>
          <a:stretch>
            <a:fillRect/>
          </a:stretch>
        </p:blipFill>
        <p:spPr>
          <a:xfrm>
            <a:off x="7170724" y="445021"/>
            <a:ext cx="1927623" cy="2570180"/>
          </a:xfrm>
          <a:prstGeom prst="rect">
            <a:avLst/>
          </a:prstGeom>
          <a:noFill/>
          <a:ln>
            <a:noFill/>
          </a:ln>
        </p:spPr>
      </p:pic>
      <p:sp>
        <p:nvSpPr>
          <p:cNvPr id="237" name="Shape 237"/>
          <p:cNvSpPr txBox="1"/>
          <p:nvPr/>
        </p:nvSpPr>
        <p:spPr>
          <a:xfrm>
            <a:off x="4931713" y="3579800"/>
            <a:ext cx="2096400" cy="362400"/>
          </a:xfrm>
          <a:prstGeom prst="rect">
            <a:avLst/>
          </a:prstGeom>
          <a:noFill/>
          <a:ln>
            <a:noFill/>
          </a:ln>
        </p:spPr>
        <p:txBody>
          <a:bodyPr anchorCtr="0" anchor="t" bIns="91425" lIns="91425" rIns="91425" wrap="square" tIns="91425">
            <a:noAutofit/>
          </a:bodyPr>
          <a:lstStyle/>
          <a:p>
            <a:pPr indent="0" lvl="0" marL="0">
              <a:spcBef>
                <a:spcPts val="0"/>
              </a:spcBef>
              <a:buNone/>
            </a:pPr>
            <a:r>
              <a:rPr lang="en" sz="1000"/>
              <a:t>Range testing out on country road</a:t>
            </a:r>
          </a:p>
        </p:txBody>
      </p:sp>
      <p:sp>
        <p:nvSpPr>
          <p:cNvPr id="238" name="Shape 238"/>
          <p:cNvSpPr txBox="1"/>
          <p:nvPr/>
        </p:nvSpPr>
        <p:spPr>
          <a:xfrm>
            <a:off x="7141513" y="2970200"/>
            <a:ext cx="2096400" cy="362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Increasing distance to receive </a:t>
            </a:r>
          </a:p>
        </p:txBody>
      </p:sp>
      <p:sp>
        <p:nvSpPr>
          <p:cNvPr id="239" name="Shape 239"/>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pic>
        <p:nvPicPr>
          <p:cNvPr descr="Screen Shot 2017-04-11 at 3.45.35 PM.png" id="245" name="Shape 245"/>
          <p:cNvPicPr preferRelativeResize="0"/>
          <p:nvPr/>
        </p:nvPicPr>
        <p:blipFill>
          <a:blip r:embed="rId3">
            <a:alphaModFix/>
          </a:blip>
          <a:stretch>
            <a:fillRect/>
          </a:stretch>
        </p:blipFill>
        <p:spPr>
          <a:xfrm>
            <a:off x="1066800" y="0"/>
            <a:ext cx="6920373" cy="5143500"/>
          </a:xfrm>
          <a:prstGeom prst="rect">
            <a:avLst/>
          </a:prstGeom>
          <a:noFill/>
          <a:ln>
            <a:noFill/>
          </a:ln>
        </p:spPr>
      </p:pic>
      <p:pic>
        <p:nvPicPr>
          <p:cNvPr descr="Screen Shot 2017-04-11 at 3.45.20 PM.png" id="246" name="Shape 246"/>
          <p:cNvPicPr preferRelativeResize="0"/>
          <p:nvPr/>
        </p:nvPicPr>
        <p:blipFill>
          <a:blip r:embed="rId4">
            <a:alphaModFix/>
          </a:blip>
          <a:stretch>
            <a:fillRect/>
          </a:stretch>
        </p:blipFill>
        <p:spPr>
          <a:xfrm>
            <a:off x="1258300" y="205375"/>
            <a:ext cx="4268027" cy="2359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252" name="Shape 25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Op. Node Power and Cost Analysis</a:t>
            </a:r>
          </a:p>
        </p:txBody>
      </p:sp>
      <p:sp>
        <p:nvSpPr>
          <p:cNvPr id="253" name="Shape 253"/>
          <p:cNvSpPr txBox="1"/>
          <p:nvPr>
            <p:ph idx="1" type="body"/>
          </p:nvPr>
        </p:nvSpPr>
        <p:spPr>
          <a:xfrm>
            <a:off x="1824500" y="1246825"/>
            <a:ext cx="1571700" cy="3416400"/>
          </a:xfrm>
          <a:prstGeom prst="rect">
            <a:avLst/>
          </a:prstGeom>
        </p:spPr>
        <p:txBody>
          <a:bodyPr anchorCtr="0" anchor="t" bIns="91425" lIns="91425" rIns="91425" wrap="square" tIns="91425">
            <a:noAutofit/>
          </a:bodyPr>
          <a:lstStyle/>
          <a:p>
            <a:pPr indent="0" lvl="0" marL="0">
              <a:spcBef>
                <a:spcPts val="0"/>
              </a:spcBef>
              <a:buNone/>
            </a:pPr>
            <a:r>
              <a:rPr lang="en"/>
              <a:t>Power Analysis</a:t>
            </a:r>
          </a:p>
        </p:txBody>
      </p:sp>
      <p:sp>
        <p:nvSpPr>
          <p:cNvPr id="254" name="Shape 254"/>
          <p:cNvSpPr txBox="1"/>
          <p:nvPr>
            <p:ph idx="2" type="body"/>
          </p:nvPr>
        </p:nvSpPr>
        <p:spPr>
          <a:xfrm>
            <a:off x="6322638" y="1246825"/>
            <a:ext cx="1285200" cy="3416400"/>
          </a:xfrm>
          <a:prstGeom prst="rect">
            <a:avLst/>
          </a:prstGeom>
        </p:spPr>
        <p:txBody>
          <a:bodyPr anchorCtr="0" anchor="t" bIns="91425" lIns="91425" rIns="91425" wrap="square" tIns="91425">
            <a:noAutofit/>
          </a:bodyPr>
          <a:lstStyle/>
          <a:p>
            <a:pPr indent="0" lvl="0" marL="0">
              <a:spcBef>
                <a:spcPts val="0"/>
              </a:spcBef>
              <a:buNone/>
            </a:pPr>
            <a:r>
              <a:rPr lang="en"/>
              <a:t>Cost Analysis</a:t>
            </a:r>
          </a:p>
        </p:txBody>
      </p:sp>
      <p:pic>
        <p:nvPicPr>
          <p:cNvPr id="255" name="Shape 255"/>
          <p:cNvPicPr preferRelativeResize="0"/>
          <p:nvPr/>
        </p:nvPicPr>
        <p:blipFill rotWithShape="1">
          <a:blip r:embed="rId3">
            <a:alphaModFix/>
          </a:blip>
          <a:srcRect b="0" l="0" r="66973" t="0"/>
          <a:stretch/>
        </p:blipFill>
        <p:spPr>
          <a:xfrm>
            <a:off x="5458025" y="1575411"/>
            <a:ext cx="3014425" cy="3343525"/>
          </a:xfrm>
          <a:prstGeom prst="rect">
            <a:avLst/>
          </a:prstGeom>
          <a:noFill/>
          <a:ln>
            <a:noFill/>
          </a:ln>
        </p:spPr>
      </p:pic>
      <p:pic>
        <p:nvPicPr>
          <p:cNvPr id="256" name="Shape 256"/>
          <p:cNvPicPr preferRelativeResize="0"/>
          <p:nvPr/>
        </p:nvPicPr>
        <p:blipFill>
          <a:blip r:embed="rId4">
            <a:alphaModFix/>
          </a:blip>
          <a:stretch>
            <a:fillRect/>
          </a:stretch>
        </p:blipFill>
        <p:spPr>
          <a:xfrm>
            <a:off x="181851" y="1575388"/>
            <a:ext cx="4857000" cy="2993475"/>
          </a:xfrm>
          <a:prstGeom prst="rect">
            <a:avLst/>
          </a:prstGeom>
          <a:noFill/>
          <a:ln>
            <a:noFill/>
          </a:ln>
        </p:spPr>
      </p:pic>
      <p:sp>
        <p:nvSpPr>
          <p:cNvPr id="257" name="Shape 257"/>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Shape 26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Sensor Solution</a:t>
            </a:r>
          </a:p>
        </p:txBody>
      </p:sp>
      <p:sp>
        <p:nvSpPr>
          <p:cNvPr id="263" name="Shape 26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marR="0" rtl="0" algn="l">
              <a:lnSpc>
                <a:spcPct val="115000"/>
              </a:lnSpc>
              <a:spcBef>
                <a:spcPts val="0"/>
              </a:spcBef>
              <a:spcAft>
                <a:spcPts val="1600"/>
              </a:spcAft>
              <a:buClr>
                <a:schemeClr val="accent3"/>
              </a:buClr>
              <a:buSzPts val="1800"/>
              <a:buFont typeface="Proxima Nova"/>
              <a:buChar char="●"/>
            </a:pPr>
            <a:r>
              <a:rPr lang="en"/>
              <a:t>Preliminary Tests</a:t>
            </a:r>
          </a:p>
        </p:txBody>
      </p:sp>
      <p:sp>
        <p:nvSpPr>
          <p:cNvPr id="264" name="Shape 26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265" name="Shape 265"/>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sp>
        <p:nvSpPr>
          <p:cNvPr id="266" name="Shape 266"/>
          <p:cNvSpPr txBox="1"/>
          <p:nvPr/>
        </p:nvSpPr>
        <p:spPr>
          <a:xfrm>
            <a:off x="0" y="82575"/>
            <a:ext cx="2552100" cy="362400"/>
          </a:xfrm>
          <a:prstGeom prst="rect">
            <a:avLst/>
          </a:prstGeom>
          <a:solidFill>
            <a:srgbClr val="FFF2CC"/>
          </a:solidFill>
          <a:ln>
            <a:noFill/>
          </a:ln>
        </p:spPr>
        <p:txBody>
          <a:bodyPr anchorCtr="0" anchor="t" bIns="91425" lIns="91425" rIns="91425" wrap="square" tIns="91425">
            <a:noAutofit/>
          </a:bodyPr>
          <a:lstStyle/>
          <a:p>
            <a:pPr indent="0" lvl="0" marL="0" rtl="0">
              <a:spcBef>
                <a:spcPts val="0"/>
              </a:spcBef>
              <a:buNone/>
            </a:pPr>
            <a:r>
              <a:rPr b="1" lang="en"/>
              <a:t>System Design:</a:t>
            </a:r>
          </a:p>
        </p:txBody>
      </p:sp>
      <p:pic>
        <p:nvPicPr>
          <p:cNvPr id="267" name="Shape 267"/>
          <p:cNvPicPr preferRelativeResize="0"/>
          <p:nvPr/>
        </p:nvPicPr>
        <p:blipFill>
          <a:blip r:embed="rId3">
            <a:alphaModFix/>
          </a:blip>
          <a:stretch>
            <a:fillRect/>
          </a:stretch>
        </p:blipFill>
        <p:spPr>
          <a:xfrm>
            <a:off x="5026425" y="2249675"/>
            <a:ext cx="3910645" cy="2570899"/>
          </a:xfrm>
          <a:prstGeom prst="rect">
            <a:avLst/>
          </a:prstGeom>
          <a:noFill/>
          <a:ln>
            <a:noFill/>
          </a:ln>
        </p:spPr>
      </p:pic>
      <p:pic>
        <p:nvPicPr>
          <p:cNvPr id="268" name="Shape 268"/>
          <p:cNvPicPr preferRelativeResize="0"/>
          <p:nvPr/>
        </p:nvPicPr>
        <p:blipFill>
          <a:blip r:embed="rId4">
            <a:alphaModFix/>
          </a:blip>
          <a:stretch>
            <a:fillRect/>
          </a:stretch>
        </p:blipFill>
        <p:spPr>
          <a:xfrm>
            <a:off x="3272525" y="2521550"/>
            <a:ext cx="1700350" cy="2217851"/>
          </a:xfrm>
          <a:prstGeom prst="rect">
            <a:avLst/>
          </a:prstGeom>
          <a:noFill/>
          <a:ln>
            <a:noFill/>
          </a:ln>
        </p:spPr>
      </p:pic>
      <p:pic>
        <p:nvPicPr>
          <p:cNvPr id="269" name="Shape 269"/>
          <p:cNvPicPr preferRelativeResize="0"/>
          <p:nvPr/>
        </p:nvPicPr>
        <p:blipFill>
          <a:blip r:embed="rId5">
            <a:alphaModFix/>
          </a:blip>
          <a:stretch>
            <a:fillRect/>
          </a:stretch>
        </p:blipFill>
        <p:spPr>
          <a:xfrm>
            <a:off x="5979475" y="226187"/>
            <a:ext cx="3041674" cy="2023475"/>
          </a:xfrm>
          <a:prstGeom prst="rect">
            <a:avLst/>
          </a:prstGeom>
          <a:noFill/>
          <a:ln>
            <a:noFill/>
          </a:ln>
        </p:spPr>
      </p:pic>
      <p:pic>
        <p:nvPicPr>
          <p:cNvPr id="270" name="Shape 270"/>
          <p:cNvPicPr preferRelativeResize="0"/>
          <p:nvPr/>
        </p:nvPicPr>
        <p:blipFill>
          <a:blip r:embed="rId6">
            <a:alphaModFix/>
          </a:blip>
          <a:stretch>
            <a:fillRect/>
          </a:stretch>
        </p:blipFill>
        <p:spPr>
          <a:xfrm>
            <a:off x="3185323" y="337400"/>
            <a:ext cx="1350776" cy="1801051"/>
          </a:xfrm>
          <a:prstGeom prst="rect">
            <a:avLst/>
          </a:prstGeom>
          <a:noFill/>
          <a:ln>
            <a:noFill/>
          </a:ln>
        </p:spPr>
      </p:pic>
      <p:pic>
        <p:nvPicPr>
          <p:cNvPr id="271" name="Shape 271"/>
          <p:cNvPicPr preferRelativeResize="0"/>
          <p:nvPr/>
        </p:nvPicPr>
        <p:blipFill>
          <a:blip r:embed="rId7">
            <a:alphaModFix/>
          </a:blip>
          <a:stretch>
            <a:fillRect/>
          </a:stretch>
        </p:blipFill>
        <p:spPr>
          <a:xfrm>
            <a:off x="4536100" y="337400"/>
            <a:ext cx="1350776" cy="1801026"/>
          </a:xfrm>
          <a:prstGeom prst="rect">
            <a:avLst/>
          </a:prstGeom>
          <a:noFill/>
          <a:ln>
            <a:noFill/>
          </a:ln>
        </p:spPr>
      </p:pic>
      <p:pic>
        <p:nvPicPr>
          <p:cNvPr id="272" name="Shape 272"/>
          <p:cNvPicPr preferRelativeResize="0"/>
          <p:nvPr/>
        </p:nvPicPr>
        <p:blipFill>
          <a:blip r:embed="rId8">
            <a:alphaModFix/>
          </a:blip>
          <a:stretch>
            <a:fillRect/>
          </a:stretch>
        </p:blipFill>
        <p:spPr>
          <a:xfrm>
            <a:off x="311701" y="1785200"/>
            <a:ext cx="2158512" cy="2878024"/>
          </a:xfrm>
          <a:prstGeom prst="rect">
            <a:avLst/>
          </a:prstGeom>
          <a:noFill/>
          <a:ln>
            <a:noFill/>
          </a:ln>
        </p:spPr>
      </p:pic>
      <p:sp>
        <p:nvSpPr>
          <p:cNvPr id="273" name="Shape 273"/>
          <p:cNvSpPr/>
          <p:nvPr/>
        </p:nvSpPr>
        <p:spPr>
          <a:xfrm>
            <a:off x="6471825" y="776940"/>
            <a:ext cx="2506050" cy="659350"/>
          </a:xfrm>
          <a:custGeom>
            <a:pathLst>
              <a:path extrusionOk="0" h="26374" w="100242">
                <a:moveTo>
                  <a:pt x="0" y="572"/>
                </a:moveTo>
                <a:cubicBezTo>
                  <a:pt x="1616" y="572"/>
                  <a:pt x="4783" y="639"/>
                  <a:pt x="9701" y="572"/>
                </a:cubicBezTo>
                <a:cubicBezTo>
                  <a:pt x="14618" y="504"/>
                  <a:pt x="25599" y="-168"/>
                  <a:pt x="29507" y="168"/>
                </a:cubicBezTo>
                <a:cubicBezTo>
                  <a:pt x="33414" y="504"/>
                  <a:pt x="32067" y="504"/>
                  <a:pt x="33145" y="2593"/>
                </a:cubicBezTo>
                <a:cubicBezTo>
                  <a:pt x="34222" y="4681"/>
                  <a:pt x="34761" y="9397"/>
                  <a:pt x="35974" y="12698"/>
                </a:cubicBezTo>
                <a:cubicBezTo>
                  <a:pt x="37186" y="15999"/>
                  <a:pt x="38399" y="20175"/>
                  <a:pt x="40420" y="22399"/>
                </a:cubicBezTo>
                <a:cubicBezTo>
                  <a:pt x="42441" y="24622"/>
                  <a:pt x="45674" y="25430"/>
                  <a:pt x="48100" y="26037"/>
                </a:cubicBezTo>
                <a:cubicBezTo>
                  <a:pt x="50525" y="26643"/>
                  <a:pt x="51401" y="26171"/>
                  <a:pt x="54972" y="26037"/>
                </a:cubicBezTo>
                <a:cubicBezTo>
                  <a:pt x="58542" y="25902"/>
                  <a:pt x="64807" y="25902"/>
                  <a:pt x="69523" y="25229"/>
                </a:cubicBezTo>
                <a:cubicBezTo>
                  <a:pt x="74238" y="24555"/>
                  <a:pt x="80301" y="23342"/>
                  <a:pt x="83266" y="21995"/>
                </a:cubicBezTo>
                <a:cubicBezTo>
                  <a:pt x="86230" y="20647"/>
                  <a:pt x="86028" y="18963"/>
                  <a:pt x="87308" y="17144"/>
                </a:cubicBezTo>
                <a:cubicBezTo>
                  <a:pt x="88588" y="15325"/>
                  <a:pt x="89868" y="13169"/>
                  <a:pt x="90946" y="11081"/>
                </a:cubicBezTo>
                <a:cubicBezTo>
                  <a:pt x="92023" y="8992"/>
                  <a:pt x="92225" y="6163"/>
                  <a:pt x="93775" y="4614"/>
                </a:cubicBezTo>
                <a:cubicBezTo>
                  <a:pt x="95324" y="3064"/>
                  <a:pt x="99164" y="2256"/>
                  <a:pt x="100242" y="1785"/>
                </a:cubicBezTo>
              </a:path>
            </a:pathLst>
          </a:custGeom>
          <a:noFill/>
          <a:ln cap="flat" cmpd="sng" w="9525">
            <a:solidFill>
              <a:schemeClr val="dk2"/>
            </a:solidFill>
            <a:prstDash val="solid"/>
            <a:round/>
            <a:headEnd len="lg" w="lg" type="none"/>
            <a:tailEnd len="lg" w="lg" type="none"/>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rtl="0">
              <a:spcBef>
                <a:spcPts val="0"/>
              </a:spcBef>
              <a:buNone/>
            </a:pPr>
            <a:r>
              <a:rPr lang="en"/>
              <a:t>Conclusion</a:t>
            </a:r>
          </a:p>
        </p:txBody>
      </p:sp>
      <p:sp>
        <p:nvSpPr>
          <p:cNvPr id="279" name="Shape 27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3879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Independent </a:t>
            </a:r>
            <a:r>
              <a:rPr lang="en"/>
              <a:t>Assessment</a:t>
            </a:r>
          </a:p>
        </p:txBody>
      </p:sp>
      <p:sp>
        <p:nvSpPr>
          <p:cNvPr id="285" name="Shape 285"/>
          <p:cNvSpPr txBox="1"/>
          <p:nvPr>
            <p:ph idx="1" type="body"/>
          </p:nvPr>
        </p:nvSpPr>
        <p:spPr>
          <a:xfrm>
            <a:off x="387900" y="11322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Dr. Amy Kaleita-Forbes </a:t>
            </a:r>
          </a:p>
          <a:p>
            <a:pPr indent="-317500" lvl="1" marL="914400" rtl="0">
              <a:spcBef>
                <a:spcPts val="0"/>
              </a:spcBef>
              <a:spcAft>
                <a:spcPts val="0"/>
              </a:spcAft>
              <a:buSzPts val="1400"/>
              <a:buChar char="○"/>
            </a:pPr>
            <a:r>
              <a:rPr lang="en"/>
              <a:t>Associate Professor in Agricultural and Biosystems Engineering</a:t>
            </a:r>
          </a:p>
          <a:p>
            <a:pPr indent="-317500" lvl="1" marL="914400" rtl="0">
              <a:spcBef>
                <a:spcPts val="0"/>
              </a:spcBef>
              <a:spcAft>
                <a:spcPts val="0"/>
              </a:spcAft>
              <a:buSzPts val="1400"/>
              <a:buChar char="○"/>
            </a:pPr>
            <a:r>
              <a:rPr lang="en"/>
              <a:t>System and Website Input</a:t>
            </a:r>
          </a:p>
          <a:p>
            <a:pPr indent="-342900" lvl="0" marL="457200" rtl="0">
              <a:spcBef>
                <a:spcPts val="0"/>
              </a:spcBef>
              <a:spcAft>
                <a:spcPts val="0"/>
              </a:spcAft>
              <a:buSzPts val="1800"/>
              <a:buChar char="●"/>
            </a:pPr>
            <a:r>
              <a:rPr lang="en"/>
              <a:t>Dan Bredbeck (11/1/17)</a:t>
            </a:r>
          </a:p>
          <a:p>
            <a:pPr indent="-317500" lvl="1" marL="914400" rtl="0">
              <a:spcBef>
                <a:spcPts val="0"/>
              </a:spcBef>
              <a:spcAft>
                <a:spcPts val="0"/>
              </a:spcAft>
              <a:buSzPts val="1400"/>
              <a:buChar char="○"/>
            </a:pPr>
            <a:r>
              <a:rPr lang="en"/>
              <a:t>Applications Engineer at Certainteed Gypsum</a:t>
            </a:r>
          </a:p>
          <a:p>
            <a:pPr indent="-317500" lvl="1" marL="914400" rtl="0">
              <a:spcBef>
                <a:spcPts val="0"/>
              </a:spcBef>
              <a:spcAft>
                <a:spcPts val="0"/>
              </a:spcAft>
              <a:buSzPts val="1400"/>
              <a:buChar char="○"/>
            </a:pPr>
            <a:r>
              <a:rPr lang="en"/>
              <a:t>Assessed our Gypsum Moisture Sensor Design</a:t>
            </a:r>
          </a:p>
          <a:p>
            <a:pPr indent="-342900" lvl="0" marL="457200" rtl="0">
              <a:spcBef>
                <a:spcPts val="0"/>
              </a:spcBef>
              <a:spcAft>
                <a:spcPts val="0"/>
              </a:spcAft>
              <a:buSzPts val="1800"/>
              <a:buChar char="●"/>
            </a:pPr>
            <a:r>
              <a:rPr lang="en"/>
              <a:t>Dr. Sally Logsdon	(12/1/17)</a:t>
            </a:r>
          </a:p>
          <a:p>
            <a:pPr indent="-317500" lvl="1" marL="914400" rtl="0">
              <a:spcBef>
                <a:spcPts val="0"/>
              </a:spcBef>
              <a:spcAft>
                <a:spcPts val="0"/>
              </a:spcAft>
              <a:buSzPts val="1400"/>
              <a:buChar char="○"/>
            </a:pPr>
            <a:r>
              <a:rPr lang="en"/>
              <a:t>Soil Scientist at National Laboratory for Agriculture and the Environment</a:t>
            </a:r>
          </a:p>
          <a:p>
            <a:pPr indent="-317500" lvl="1" marL="914400" rtl="0">
              <a:spcBef>
                <a:spcPts val="0"/>
              </a:spcBef>
              <a:buSzPts val="1400"/>
              <a:buChar char="○"/>
            </a:pPr>
            <a:r>
              <a:rPr lang="en"/>
              <a:t>Assessed Sensor Web Solution</a:t>
            </a:r>
          </a:p>
          <a:p>
            <a:pPr indent="0" lvl="0" marL="0" marR="0" rtl="0" algn="l">
              <a:lnSpc>
                <a:spcPct val="115000"/>
              </a:lnSpc>
              <a:spcBef>
                <a:spcPts val="0"/>
              </a:spcBef>
              <a:spcAft>
                <a:spcPts val="1600"/>
              </a:spcAft>
              <a:buNone/>
            </a:pPr>
            <a:r>
              <a:t/>
            </a:r>
            <a:endParaRPr/>
          </a:p>
        </p:txBody>
      </p:sp>
      <p:sp>
        <p:nvSpPr>
          <p:cNvPr id="286" name="Shape 286"/>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287" name="Shape 287"/>
          <p:cNvSpPr txBox="1"/>
          <p:nvPr/>
        </p:nvSpPr>
        <p:spPr>
          <a:xfrm>
            <a:off x="0" y="82575"/>
            <a:ext cx="2552100" cy="362400"/>
          </a:xfrm>
          <a:prstGeom prst="rect">
            <a:avLst/>
          </a:prstGeom>
          <a:solidFill>
            <a:srgbClr val="C9DAF8"/>
          </a:solidFill>
          <a:ln>
            <a:noFill/>
          </a:ln>
        </p:spPr>
        <p:txBody>
          <a:bodyPr anchorCtr="0" anchor="t" bIns="91425" lIns="91425" rIns="91425" wrap="square" tIns="91425">
            <a:noAutofit/>
          </a:bodyPr>
          <a:lstStyle/>
          <a:p>
            <a:pPr indent="0" lvl="0" marL="0" rtl="0">
              <a:spcBef>
                <a:spcPts val="0"/>
              </a:spcBef>
              <a:buNone/>
            </a:pPr>
            <a:r>
              <a:rPr b="1" lang="en"/>
              <a:t>Conclusion</a:t>
            </a:r>
            <a:r>
              <a:rPr b="1" lang="en"/>
              <a:t>:</a:t>
            </a:r>
          </a:p>
        </p:txBody>
      </p:sp>
      <p:pic>
        <p:nvPicPr>
          <p:cNvPr id="288" name="Shape 288"/>
          <p:cNvPicPr preferRelativeResize="0"/>
          <p:nvPr/>
        </p:nvPicPr>
        <p:blipFill>
          <a:blip r:embed="rId3">
            <a:alphaModFix/>
          </a:blip>
          <a:stretch>
            <a:fillRect/>
          </a:stretch>
        </p:blipFill>
        <p:spPr>
          <a:xfrm>
            <a:off x="7278674" y="444975"/>
            <a:ext cx="1941325" cy="1915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Contributions &amp; Roles</a:t>
            </a:r>
            <a:r>
              <a:rPr lang="en"/>
              <a:t>:</a:t>
            </a:r>
          </a:p>
        </p:txBody>
      </p:sp>
      <p:sp>
        <p:nvSpPr>
          <p:cNvPr id="294" name="Shape 29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dk1"/>
                </a:solidFill>
              </a:rPr>
              <a:t>‹#›</a:t>
            </a:fld>
          </a:p>
        </p:txBody>
      </p:sp>
      <p:sp>
        <p:nvSpPr>
          <p:cNvPr id="295" name="Shape 2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Ian Harris - Web Server Role, Team Leader</a:t>
            </a:r>
          </a:p>
          <a:p>
            <a:pPr indent="-342900" lvl="0" marL="457200" rtl="0">
              <a:spcBef>
                <a:spcPts val="0"/>
              </a:spcBef>
              <a:spcAft>
                <a:spcPts val="0"/>
              </a:spcAft>
              <a:buSzPts val="1800"/>
              <a:buChar char="●"/>
            </a:pPr>
            <a:r>
              <a:rPr lang="en"/>
              <a:t>Gregory Steenhagen - Web Server Role, Webmaster</a:t>
            </a:r>
          </a:p>
          <a:p>
            <a:pPr indent="-342900" lvl="0" marL="457200" rtl="0">
              <a:spcBef>
                <a:spcPts val="0"/>
              </a:spcBef>
              <a:spcAft>
                <a:spcPts val="0"/>
              </a:spcAft>
              <a:buSzPts val="1800"/>
              <a:buChar char="●"/>
            </a:pPr>
            <a:r>
              <a:rPr lang="en"/>
              <a:t>Tim Lindquist - Operational Node Role, Key Idea Holder</a:t>
            </a:r>
          </a:p>
          <a:p>
            <a:pPr indent="-342900" lvl="0" marL="457200" rtl="0">
              <a:spcBef>
                <a:spcPts val="0"/>
              </a:spcBef>
              <a:spcAft>
                <a:spcPts val="0"/>
              </a:spcAft>
              <a:buSzPts val="1800"/>
              <a:buChar char="●"/>
            </a:pPr>
            <a:r>
              <a:rPr lang="en"/>
              <a:t>Steven Warren - Operational Node Role, Communication</a:t>
            </a:r>
          </a:p>
          <a:p>
            <a:pPr indent="-342900" lvl="0" marL="457200" rtl="0">
              <a:spcBef>
                <a:spcPts val="0"/>
              </a:spcBef>
              <a:spcAft>
                <a:spcPts val="0"/>
              </a:spcAft>
              <a:buSzPts val="1800"/>
              <a:buChar char="●"/>
            </a:pPr>
            <a:r>
              <a:rPr lang="en"/>
              <a:t>Terver Ubwa -  Home Node Role</a:t>
            </a:r>
          </a:p>
          <a:p>
            <a:pPr indent="-342900" lvl="0" marL="457200" rtl="0">
              <a:spcBef>
                <a:spcPts val="0"/>
              </a:spcBef>
              <a:buSzPts val="1800"/>
              <a:buChar char="●"/>
            </a:pPr>
            <a:r>
              <a:rPr lang="en"/>
              <a:t>Khoi Cao - Home Node Role</a:t>
            </a:r>
          </a:p>
        </p:txBody>
      </p:sp>
      <p:sp>
        <p:nvSpPr>
          <p:cNvPr id="296" name="Shape 296"/>
          <p:cNvSpPr txBox="1"/>
          <p:nvPr/>
        </p:nvSpPr>
        <p:spPr>
          <a:xfrm>
            <a:off x="0" y="82575"/>
            <a:ext cx="2552100" cy="362400"/>
          </a:xfrm>
          <a:prstGeom prst="rect">
            <a:avLst/>
          </a:prstGeom>
          <a:solidFill>
            <a:srgbClr val="C9DAF8"/>
          </a:solidFill>
          <a:ln>
            <a:noFill/>
          </a:ln>
        </p:spPr>
        <p:txBody>
          <a:bodyPr anchorCtr="0" anchor="t" bIns="91425" lIns="91425" rIns="91425" wrap="square" tIns="91425">
            <a:noAutofit/>
          </a:bodyPr>
          <a:lstStyle/>
          <a:p>
            <a:pPr indent="0" lvl="0" marL="0" rtl="0">
              <a:spcBef>
                <a:spcPts val="0"/>
              </a:spcBef>
              <a:buNone/>
            </a:pPr>
            <a:r>
              <a:rPr b="1" lang="en"/>
              <a:t>Conclusion: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rtl="0">
              <a:spcBef>
                <a:spcPts val="0"/>
              </a:spcBef>
              <a:buNone/>
            </a:pPr>
            <a:r>
              <a:rPr lang="en"/>
              <a:t>Questions</a:t>
            </a:r>
          </a:p>
        </p:txBody>
      </p:sp>
      <p:sp>
        <p:nvSpPr>
          <p:cNvPr id="302" name="Shape 30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solidFill>
                  <a:schemeClr val="lt1"/>
                </a:solidFill>
              </a:rPr>
              <a:t>‹#›</a:t>
            </a:fld>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Shape 74"/>
          <p:cNvSpPr txBox="1"/>
          <p:nvPr>
            <p:ph type="title"/>
          </p:nvPr>
        </p:nvSpPr>
        <p:spPr>
          <a:xfrm>
            <a:off x="510450" y="2057400"/>
            <a:ext cx="8123100" cy="778800"/>
          </a:xfrm>
          <a:prstGeom prst="rect">
            <a:avLst/>
          </a:prstGeom>
        </p:spPr>
        <p:txBody>
          <a:bodyPr anchorCtr="0" anchor="b" bIns="91425" lIns="91425" rIns="91425" wrap="square" tIns="91425">
            <a:noAutofit/>
          </a:bodyPr>
          <a:lstStyle/>
          <a:p>
            <a:pPr indent="0" lvl="0" marL="0">
              <a:spcBef>
                <a:spcPts val="0"/>
              </a:spcBef>
              <a:buNone/>
            </a:pPr>
            <a:r>
              <a:rPr lang="en"/>
              <a:t>Project Plan</a:t>
            </a:r>
          </a:p>
        </p:txBody>
      </p:sp>
      <p:sp>
        <p:nvSpPr>
          <p:cNvPr id="75" name="Shape 7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Project Statement</a:t>
            </a:r>
          </a:p>
        </p:txBody>
      </p:sp>
      <p:sp>
        <p:nvSpPr>
          <p:cNvPr id="81" name="Shape 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a:spcBef>
                <a:spcPts val="0"/>
              </a:spcBef>
              <a:buNone/>
            </a:pPr>
            <a:r>
              <a:rPr lang="en"/>
              <a:t>Our project is to develop a cost effective network of nodes to relay sensor data across fields. This data will be sent to a 2G enabled home node which will upload the data to a web application for users to interface with.</a:t>
            </a:r>
          </a:p>
          <a:p>
            <a:pPr indent="0" lvl="0" marL="0">
              <a:spcBef>
                <a:spcPts val="0"/>
              </a:spcBef>
              <a:buNone/>
            </a:pPr>
            <a:r>
              <a:rPr lang="en"/>
              <a:t>Goal: Help farmer decide when to irrigate field.</a:t>
            </a:r>
          </a:p>
          <a:p>
            <a:pPr indent="0" lvl="0" marL="0" rtl="0">
              <a:spcBef>
                <a:spcPts val="0"/>
              </a:spcBef>
              <a:buNone/>
            </a:pPr>
            <a:r>
              <a:t/>
            </a:r>
            <a:endParaRPr/>
          </a:p>
        </p:txBody>
      </p:sp>
      <p:sp>
        <p:nvSpPr>
          <p:cNvPr id="82" name="Shape 8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83" name="Shape 83"/>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pic>
        <p:nvPicPr>
          <p:cNvPr descr="Capture.JPG" id="84" name="Shape 84"/>
          <p:cNvPicPr preferRelativeResize="0"/>
          <p:nvPr/>
        </p:nvPicPr>
        <p:blipFill>
          <a:blip r:embed="rId3">
            <a:alphaModFix/>
          </a:blip>
          <a:stretch>
            <a:fillRect/>
          </a:stretch>
        </p:blipFill>
        <p:spPr>
          <a:xfrm>
            <a:off x="5743400" y="2249200"/>
            <a:ext cx="2990550" cy="2184900"/>
          </a:xfrm>
          <a:prstGeom prst="rect">
            <a:avLst/>
          </a:prstGeom>
          <a:noFill/>
          <a:ln>
            <a:noFill/>
          </a:ln>
        </p:spPr>
      </p:pic>
      <p:sp>
        <p:nvSpPr>
          <p:cNvPr id="85" name="Shape 85"/>
          <p:cNvSpPr txBox="1"/>
          <p:nvPr/>
        </p:nvSpPr>
        <p:spPr>
          <a:xfrm>
            <a:off x="5623475" y="4366350"/>
            <a:ext cx="3467700" cy="393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HarvestGeek IoT model in farming</a:t>
            </a:r>
          </a:p>
          <a:p>
            <a:pPr indent="0" lvl="0" marL="0" rtl="0">
              <a:spcBef>
                <a:spcPts val="0"/>
              </a:spcBef>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Shape 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Background</a:t>
            </a:r>
          </a:p>
        </p:txBody>
      </p:sp>
      <p:sp>
        <p:nvSpPr>
          <p:cNvPr id="91" name="Shape 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0" lvl="0" marL="0" rtl="0">
              <a:spcBef>
                <a:spcPts val="0"/>
              </a:spcBef>
              <a:buNone/>
            </a:pPr>
            <a:r>
              <a:rPr lang="en"/>
              <a:t>Currently, the only </a:t>
            </a:r>
            <a:r>
              <a:rPr lang="en"/>
              <a:t>solutions for analyzing field moisture are unaffordable, $5k-10k annually. Our team’s solution will be considerably less expensive ($11 per module) and </a:t>
            </a:r>
            <a:r>
              <a:rPr lang="en"/>
              <a:t>dispensable</a:t>
            </a:r>
            <a:r>
              <a:rPr lang="en"/>
              <a:t>. </a:t>
            </a:r>
          </a:p>
        </p:txBody>
      </p:sp>
      <p:sp>
        <p:nvSpPr>
          <p:cNvPr id="92" name="Shape 9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rtl="0">
              <a:spcBef>
                <a:spcPts val="0"/>
              </a:spcBef>
              <a:buNone/>
            </a:pPr>
            <a:fld id="{00000000-1234-1234-1234-123412341234}" type="slidenum">
              <a:rPr lang="en"/>
              <a:t>‹#›</a:t>
            </a:fld>
          </a:p>
        </p:txBody>
      </p:sp>
      <p:sp>
        <p:nvSpPr>
          <p:cNvPr id="93" name="Shape 93"/>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pic>
        <p:nvPicPr>
          <p:cNvPr descr="r4d035283_field_connect_642x462.jpg" id="94" name="Shape 94"/>
          <p:cNvPicPr preferRelativeResize="0"/>
          <p:nvPr/>
        </p:nvPicPr>
        <p:blipFill>
          <a:blip r:embed="rId3">
            <a:alphaModFix/>
          </a:blip>
          <a:stretch>
            <a:fillRect/>
          </a:stretch>
        </p:blipFill>
        <p:spPr>
          <a:xfrm>
            <a:off x="4975800" y="2253500"/>
            <a:ext cx="3496650" cy="2516275"/>
          </a:xfrm>
          <a:prstGeom prst="rect">
            <a:avLst/>
          </a:prstGeom>
          <a:noFill/>
          <a:ln>
            <a:noFill/>
          </a:ln>
        </p:spPr>
      </p:pic>
      <p:sp>
        <p:nvSpPr>
          <p:cNvPr id="95" name="Shape 95"/>
          <p:cNvSpPr txBox="1"/>
          <p:nvPr/>
        </p:nvSpPr>
        <p:spPr>
          <a:xfrm>
            <a:off x="4975800" y="4703625"/>
            <a:ext cx="3467700" cy="393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John Deere Field Connect system</a:t>
            </a:r>
          </a:p>
          <a:p>
            <a:pPr indent="0" lvl="0" marL="0" rtl="0">
              <a:spcBef>
                <a:spcPts val="0"/>
              </a:spcBef>
              <a:buNone/>
            </a:pPr>
            <a:r>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Requirements / </a:t>
            </a:r>
            <a:r>
              <a:rPr lang="en"/>
              <a:t>Constraints</a:t>
            </a:r>
          </a:p>
        </p:txBody>
      </p:sp>
      <p:sp>
        <p:nvSpPr>
          <p:cNvPr id="101" name="Shape 101"/>
          <p:cNvSpPr txBox="1"/>
          <p:nvPr>
            <p:ph idx="1" type="body"/>
          </p:nvPr>
        </p:nvSpPr>
        <p:spPr>
          <a:xfrm>
            <a:off x="311700" y="1152475"/>
            <a:ext cx="3999900" cy="3416400"/>
          </a:xfrm>
          <a:prstGeom prst="rect">
            <a:avLst/>
          </a:prstGeom>
        </p:spPr>
        <p:txBody>
          <a:bodyPr anchorCtr="0" anchor="t" bIns="91425" lIns="91425" rIns="91425" wrap="square" tIns="91425">
            <a:noAutofit/>
          </a:bodyPr>
          <a:lstStyle/>
          <a:p>
            <a:pPr indent="0" lvl="0" marL="0">
              <a:spcBef>
                <a:spcPts val="0"/>
              </a:spcBef>
              <a:buNone/>
            </a:pPr>
            <a:r>
              <a:rPr lang="en" sz="1800"/>
              <a:t>Requirements (functional):</a:t>
            </a:r>
          </a:p>
          <a:p>
            <a:pPr indent="-342900" lvl="0" marL="457200" rtl="0">
              <a:spcBef>
                <a:spcPts val="0"/>
              </a:spcBef>
              <a:spcAft>
                <a:spcPts val="0"/>
              </a:spcAft>
              <a:buSzPts val="1800"/>
              <a:buChar char="●"/>
            </a:pPr>
            <a:r>
              <a:rPr lang="en" sz="1800"/>
              <a:t>Operational Nodes transmit and </a:t>
            </a:r>
            <a:r>
              <a:rPr lang="en" sz="1800"/>
              <a:t>receive</a:t>
            </a:r>
            <a:r>
              <a:rPr lang="en" sz="1800"/>
              <a:t> radio signals and data up to 208ft (1 acre)</a:t>
            </a:r>
          </a:p>
          <a:p>
            <a:pPr indent="-342900" lvl="0" marL="457200" rtl="0">
              <a:spcBef>
                <a:spcPts val="0"/>
              </a:spcBef>
              <a:spcAft>
                <a:spcPts val="0"/>
              </a:spcAft>
              <a:buSzPts val="1800"/>
              <a:buChar char="●"/>
            </a:pPr>
            <a:r>
              <a:rPr lang="en" sz="1800"/>
              <a:t>Home Node receives radio data and transmits it via 2G to Web Application</a:t>
            </a:r>
          </a:p>
          <a:p>
            <a:pPr indent="-342900" lvl="0" marL="457200" rtl="0">
              <a:spcBef>
                <a:spcPts val="0"/>
              </a:spcBef>
              <a:spcAft>
                <a:spcPts val="0"/>
              </a:spcAft>
              <a:buSzPts val="1800"/>
              <a:buChar char="●"/>
            </a:pPr>
            <a:r>
              <a:rPr lang="en" sz="1800"/>
              <a:t>Web Application hosts and displays data in intuitive fashion</a:t>
            </a:r>
          </a:p>
          <a:p>
            <a:pPr indent="-342900" lvl="0" marL="457200" rtl="0">
              <a:spcBef>
                <a:spcPts val="0"/>
              </a:spcBef>
              <a:buSzPts val="1800"/>
              <a:buChar char="●"/>
            </a:pPr>
            <a:r>
              <a:rPr lang="en" sz="1800"/>
              <a:t>Dedicated server with public access</a:t>
            </a:r>
          </a:p>
        </p:txBody>
      </p:sp>
      <p:sp>
        <p:nvSpPr>
          <p:cNvPr id="102" name="Shape 102"/>
          <p:cNvSpPr txBox="1"/>
          <p:nvPr>
            <p:ph idx="2" type="body"/>
          </p:nvPr>
        </p:nvSpPr>
        <p:spPr>
          <a:xfrm>
            <a:off x="4832400" y="1152475"/>
            <a:ext cx="3999900" cy="3416400"/>
          </a:xfrm>
          <a:prstGeom prst="rect">
            <a:avLst/>
          </a:prstGeom>
        </p:spPr>
        <p:txBody>
          <a:bodyPr anchorCtr="0" anchor="t" bIns="91425" lIns="91425" rIns="91425" wrap="square" tIns="91425">
            <a:noAutofit/>
          </a:bodyPr>
          <a:lstStyle/>
          <a:p>
            <a:pPr indent="0" lvl="0" marL="0">
              <a:spcBef>
                <a:spcPts val="0"/>
              </a:spcBef>
              <a:buNone/>
            </a:pPr>
            <a:r>
              <a:rPr lang="en" sz="1800"/>
              <a:t>Requirements (nonfunctional)</a:t>
            </a:r>
          </a:p>
          <a:p>
            <a:pPr indent="-342900" lvl="0" marL="457200" rtl="0">
              <a:spcBef>
                <a:spcPts val="0"/>
              </a:spcBef>
              <a:spcAft>
                <a:spcPts val="0"/>
              </a:spcAft>
              <a:buSzPts val="1800"/>
              <a:buChar char="●"/>
            </a:pPr>
            <a:r>
              <a:rPr lang="en" sz="1800"/>
              <a:t>Spreadsheets</a:t>
            </a:r>
          </a:p>
          <a:p>
            <a:pPr indent="-342900" lvl="0" marL="457200" rtl="0">
              <a:spcBef>
                <a:spcPts val="0"/>
              </a:spcBef>
              <a:buSzPts val="1800"/>
              <a:buChar char="●"/>
            </a:pPr>
            <a:r>
              <a:rPr lang="en" sz="1800"/>
              <a:t>CAD drawings</a:t>
            </a:r>
          </a:p>
          <a:p>
            <a:pPr indent="0" lvl="0" marL="0">
              <a:spcBef>
                <a:spcPts val="0"/>
              </a:spcBef>
              <a:buNone/>
            </a:pPr>
            <a:r>
              <a:rPr lang="en" sz="1800"/>
              <a:t>Constraints:</a:t>
            </a:r>
          </a:p>
          <a:p>
            <a:pPr indent="-342900" lvl="0" marL="457200" rtl="0">
              <a:spcBef>
                <a:spcPts val="0"/>
              </a:spcBef>
              <a:spcAft>
                <a:spcPts val="0"/>
              </a:spcAft>
              <a:buSzPts val="1800"/>
              <a:buChar char="●"/>
            </a:pPr>
            <a:r>
              <a:rPr lang="en" sz="1800"/>
              <a:t>System on a tight budget</a:t>
            </a:r>
          </a:p>
          <a:p>
            <a:pPr indent="-342900" lvl="0" marL="457200" rtl="0">
              <a:spcBef>
                <a:spcPts val="0"/>
              </a:spcBef>
              <a:spcAft>
                <a:spcPts val="0"/>
              </a:spcAft>
              <a:buSzPts val="1800"/>
              <a:buChar char="●"/>
            </a:pPr>
            <a:r>
              <a:rPr lang="en" sz="1800"/>
              <a:t>Nodes must be dispensable</a:t>
            </a:r>
          </a:p>
          <a:p>
            <a:pPr indent="-342900" lvl="0" marL="457200" rtl="0">
              <a:spcBef>
                <a:spcPts val="0"/>
              </a:spcBef>
              <a:buSzPts val="1800"/>
              <a:buChar char="●"/>
            </a:pPr>
            <a:r>
              <a:rPr lang="en" sz="1800"/>
              <a:t>O</a:t>
            </a:r>
            <a:r>
              <a:rPr lang="en" sz="1800"/>
              <a:t>ptimize for minimal power consumption</a:t>
            </a:r>
          </a:p>
        </p:txBody>
      </p:sp>
      <p:sp>
        <p:nvSpPr>
          <p:cNvPr id="103" name="Shape 10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04" name="Shape 104"/>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rtl="0">
              <a:spcBef>
                <a:spcPts val="0"/>
              </a:spcBef>
              <a:buNone/>
            </a:pPr>
            <a:r>
              <a:rPr lang="en"/>
              <a:t>System Overview</a:t>
            </a:r>
          </a:p>
        </p:txBody>
      </p:sp>
      <p:sp>
        <p:nvSpPr>
          <p:cNvPr id="110" name="Shape 11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11" name="Shape 111"/>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pic>
        <p:nvPicPr>
          <p:cNvPr id="112" name="Shape 112"/>
          <p:cNvPicPr preferRelativeResize="0"/>
          <p:nvPr/>
        </p:nvPicPr>
        <p:blipFill>
          <a:blip r:embed="rId3">
            <a:alphaModFix/>
          </a:blip>
          <a:stretch>
            <a:fillRect/>
          </a:stretch>
        </p:blipFill>
        <p:spPr>
          <a:xfrm>
            <a:off x="0" y="1817885"/>
            <a:ext cx="9143999" cy="26212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indent="0" lvl="0" marL="0">
              <a:spcBef>
                <a:spcPts val="0"/>
              </a:spcBef>
              <a:buNone/>
            </a:pPr>
            <a:r>
              <a:rPr lang="en"/>
              <a:t>Operational Node</a:t>
            </a:r>
          </a:p>
        </p:txBody>
      </p:sp>
      <p:sp>
        <p:nvSpPr>
          <p:cNvPr id="118" name="Shape 1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81000" lvl="0" marL="457200" rtl="0">
              <a:spcBef>
                <a:spcPts val="0"/>
              </a:spcBef>
              <a:spcAft>
                <a:spcPts val="0"/>
              </a:spcAft>
              <a:buClr>
                <a:srgbClr val="434343"/>
              </a:buClr>
              <a:buSzPts val="2400"/>
              <a:buChar char="●"/>
            </a:pPr>
            <a:r>
              <a:rPr lang="en" sz="2400">
                <a:solidFill>
                  <a:srgbClr val="434343"/>
                </a:solidFill>
              </a:rPr>
              <a:t>Main Components:</a:t>
            </a:r>
          </a:p>
          <a:p>
            <a:pPr indent="-342900" lvl="1" marL="914400" rtl="0">
              <a:spcBef>
                <a:spcPts val="0"/>
              </a:spcBef>
              <a:spcAft>
                <a:spcPts val="0"/>
              </a:spcAft>
              <a:buClr>
                <a:srgbClr val="434343"/>
              </a:buClr>
              <a:buSzPts val="1800"/>
              <a:buChar char="○"/>
            </a:pPr>
            <a:r>
              <a:rPr lang="en" sz="1800">
                <a:solidFill>
                  <a:srgbClr val="434343"/>
                </a:solidFill>
              </a:rPr>
              <a:t>Transceiver</a:t>
            </a:r>
            <a:r>
              <a:rPr lang="en" sz="1800">
                <a:solidFill>
                  <a:srgbClr val="434343"/>
                </a:solidFill>
              </a:rPr>
              <a:t> Radio Communication (NRF24l01)</a:t>
            </a:r>
          </a:p>
          <a:p>
            <a:pPr indent="-342900" lvl="1" marL="914400" rtl="0">
              <a:spcBef>
                <a:spcPts val="0"/>
              </a:spcBef>
              <a:spcAft>
                <a:spcPts val="0"/>
              </a:spcAft>
              <a:buClr>
                <a:srgbClr val="434343"/>
              </a:buClr>
              <a:buSzPts val="1800"/>
              <a:buChar char="○"/>
            </a:pPr>
            <a:r>
              <a:rPr lang="en" sz="1800">
                <a:solidFill>
                  <a:srgbClr val="434343"/>
                </a:solidFill>
              </a:rPr>
              <a:t>ATMega328p Microcontroller</a:t>
            </a:r>
          </a:p>
          <a:p>
            <a:pPr indent="-381000" lvl="0" marL="457200" rtl="0">
              <a:spcBef>
                <a:spcPts val="0"/>
              </a:spcBef>
              <a:spcAft>
                <a:spcPts val="0"/>
              </a:spcAft>
              <a:buClr>
                <a:srgbClr val="434343"/>
              </a:buClr>
              <a:buSzPts val="2400"/>
              <a:buChar char="●"/>
            </a:pPr>
            <a:r>
              <a:rPr lang="en" sz="2400">
                <a:solidFill>
                  <a:srgbClr val="434343"/>
                </a:solidFill>
              </a:rPr>
              <a:t>Design</a:t>
            </a:r>
          </a:p>
          <a:p>
            <a:pPr indent="-342900" lvl="1" marL="914400" rtl="0">
              <a:spcBef>
                <a:spcPts val="0"/>
              </a:spcBef>
              <a:spcAft>
                <a:spcPts val="0"/>
              </a:spcAft>
              <a:buClr>
                <a:srgbClr val="434343"/>
              </a:buClr>
              <a:buSzPts val="1800"/>
              <a:buChar char="○"/>
            </a:pPr>
            <a:r>
              <a:rPr lang="en" sz="1800">
                <a:solidFill>
                  <a:srgbClr val="434343"/>
                </a:solidFill>
              </a:rPr>
              <a:t>Node Network </a:t>
            </a:r>
          </a:p>
          <a:p>
            <a:pPr indent="-342900" lvl="1" marL="914400" rtl="0">
              <a:spcBef>
                <a:spcPts val="0"/>
              </a:spcBef>
              <a:spcAft>
                <a:spcPts val="0"/>
              </a:spcAft>
              <a:buClr>
                <a:srgbClr val="434343"/>
              </a:buClr>
              <a:buSzPts val="1800"/>
              <a:buChar char="○"/>
            </a:pPr>
            <a:r>
              <a:rPr lang="en" sz="1800">
                <a:solidFill>
                  <a:srgbClr val="434343"/>
                </a:solidFill>
              </a:rPr>
              <a:t>Printed Circuit Board</a:t>
            </a:r>
          </a:p>
          <a:p>
            <a:pPr indent="-342900" lvl="1" marL="914400" rtl="0">
              <a:spcBef>
                <a:spcPts val="0"/>
              </a:spcBef>
              <a:spcAft>
                <a:spcPts val="0"/>
              </a:spcAft>
              <a:buClr>
                <a:srgbClr val="434343"/>
              </a:buClr>
              <a:buSzPts val="1800"/>
              <a:buChar char="○"/>
            </a:pPr>
            <a:r>
              <a:rPr lang="en" sz="1800">
                <a:solidFill>
                  <a:srgbClr val="434343"/>
                </a:solidFill>
              </a:rPr>
              <a:t>Power Efficient (7 months)</a:t>
            </a:r>
          </a:p>
          <a:p>
            <a:pPr indent="-342900" lvl="1" marL="914400" rtl="0">
              <a:spcBef>
                <a:spcPts val="0"/>
              </a:spcBef>
              <a:buClr>
                <a:srgbClr val="434343"/>
              </a:buClr>
              <a:buSzPts val="1800"/>
              <a:buChar char="○"/>
            </a:pPr>
            <a:r>
              <a:rPr lang="en" sz="1800">
                <a:solidFill>
                  <a:srgbClr val="434343"/>
                </a:solidFill>
              </a:rPr>
              <a:t>Individual Cost: $11</a:t>
            </a:r>
          </a:p>
          <a:p>
            <a:pPr indent="0" lvl="0" marL="0" rtl="0">
              <a:spcBef>
                <a:spcPts val="0"/>
              </a:spcBef>
              <a:buNone/>
            </a:pPr>
            <a:r>
              <a:t/>
            </a:r>
            <a:endParaRPr>
              <a:solidFill>
                <a:srgbClr val="000000"/>
              </a:solidFill>
            </a:endParaRPr>
          </a:p>
        </p:txBody>
      </p:sp>
      <p:sp>
        <p:nvSpPr>
          <p:cNvPr id="119" name="Shape 1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20" name="Shape 120"/>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sp>
        <p:nvSpPr>
          <p:cNvPr id="121" name="Shape 121"/>
          <p:cNvSpPr txBox="1"/>
          <p:nvPr/>
        </p:nvSpPr>
        <p:spPr>
          <a:xfrm>
            <a:off x="6414150" y="4603025"/>
            <a:ext cx="2058300" cy="3936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Operational Node &amp; PCB</a:t>
            </a:r>
          </a:p>
          <a:p>
            <a:pPr indent="0" lvl="0" marL="0" rtl="0">
              <a:spcBef>
                <a:spcPts val="0"/>
              </a:spcBef>
              <a:buNone/>
            </a:pPr>
            <a:r>
              <a:t/>
            </a:r>
            <a:endParaRPr sz="1000"/>
          </a:p>
        </p:txBody>
      </p:sp>
      <p:pic>
        <p:nvPicPr>
          <p:cNvPr id="122" name="Shape 122"/>
          <p:cNvPicPr preferRelativeResize="0"/>
          <p:nvPr/>
        </p:nvPicPr>
        <p:blipFill>
          <a:blip r:embed="rId3">
            <a:alphaModFix/>
          </a:blip>
          <a:stretch>
            <a:fillRect/>
          </a:stretch>
        </p:blipFill>
        <p:spPr>
          <a:xfrm>
            <a:off x="6111213" y="28200"/>
            <a:ext cx="2805125" cy="3214474"/>
          </a:xfrm>
          <a:prstGeom prst="rect">
            <a:avLst/>
          </a:prstGeom>
          <a:noFill/>
          <a:ln>
            <a:noFill/>
          </a:ln>
        </p:spPr>
      </p:pic>
      <p:pic>
        <p:nvPicPr>
          <p:cNvPr id="123" name="Shape 123"/>
          <p:cNvPicPr preferRelativeResize="0"/>
          <p:nvPr/>
        </p:nvPicPr>
        <p:blipFill>
          <a:blip r:embed="rId4">
            <a:alphaModFix/>
          </a:blip>
          <a:stretch>
            <a:fillRect/>
          </a:stretch>
        </p:blipFill>
        <p:spPr>
          <a:xfrm>
            <a:off x="5796969" y="3152575"/>
            <a:ext cx="3119375" cy="145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97875" y="363750"/>
            <a:ext cx="8520600" cy="572700"/>
          </a:xfrm>
          <a:prstGeom prst="rect">
            <a:avLst/>
          </a:prstGeom>
        </p:spPr>
        <p:txBody>
          <a:bodyPr anchorCtr="0" anchor="t" bIns="91425" lIns="91425" rIns="91425" wrap="square" tIns="91425">
            <a:noAutofit/>
          </a:bodyPr>
          <a:lstStyle/>
          <a:p>
            <a:pPr indent="0" lvl="0" marL="0">
              <a:spcBef>
                <a:spcPts val="0"/>
              </a:spcBef>
              <a:buNone/>
            </a:pPr>
            <a:r>
              <a:rPr lang="en"/>
              <a:t>Home Node</a:t>
            </a:r>
          </a:p>
        </p:txBody>
      </p:sp>
      <p:sp>
        <p:nvSpPr>
          <p:cNvPr id="129" name="Shape 129"/>
          <p:cNvSpPr txBox="1"/>
          <p:nvPr>
            <p:ph idx="1" type="body"/>
          </p:nvPr>
        </p:nvSpPr>
        <p:spPr>
          <a:xfrm>
            <a:off x="311700" y="1150050"/>
            <a:ext cx="6118800" cy="3589200"/>
          </a:xfrm>
          <a:prstGeom prst="rect">
            <a:avLst/>
          </a:prstGeom>
        </p:spPr>
        <p:txBody>
          <a:bodyPr anchorCtr="0" anchor="t" bIns="91425" lIns="91425" rIns="91425" wrap="square" tIns="91425">
            <a:noAutofit/>
          </a:bodyPr>
          <a:lstStyle/>
          <a:p>
            <a:pPr indent="-381000" lvl="0" marL="457200" rtl="0">
              <a:spcBef>
                <a:spcPts val="0"/>
              </a:spcBef>
              <a:spcAft>
                <a:spcPts val="0"/>
              </a:spcAft>
              <a:buClr>
                <a:srgbClr val="434343"/>
              </a:buClr>
              <a:buSzPts val="2400"/>
              <a:buChar char="●"/>
            </a:pPr>
            <a:r>
              <a:rPr lang="en" sz="2400">
                <a:solidFill>
                  <a:srgbClr val="434343"/>
                </a:solidFill>
              </a:rPr>
              <a:t>Main Components:</a:t>
            </a:r>
          </a:p>
          <a:p>
            <a:pPr indent="-342900" lvl="1" marL="914400" rtl="0">
              <a:spcBef>
                <a:spcPts val="0"/>
              </a:spcBef>
              <a:spcAft>
                <a:spcPts val="0"/>
              </a:spcAft>
              <a:buClr>
                <a:srgbClr val="434343"/>
              </a:buClr>
              <a:buSzPts val="1800"/>
              <a:buChar char="○"/>
            </a:pPr>
            <a:r>
              <a:rPr lang="en" sz="1800">
                <a:solidFill>
                  <a:srgbClr val="434343"/>
                </a:solidFill>
              </a:rPr>
              <a:t>Arduino Uno </a:t>
            </a:r>
          </a:p>
          <a:p>
            <a:pPr indent="-342900" lvl="1" marL="914400" rtl="0">
              <a:spcBef>
                <a:spcPts val="0"/>
              </a:spcBef>
              <a:spcAft>
                <a:spcPts val="0"/>
              </a:spcAft>
              <a:buClr>
                <a:srgbClr val="434343"/>
              </a:buClr>
              <a:buSzPts val="1800"/>
              <a:buChar char="○"/>
            </a:pPr>
            <a:r>
              <a:rPr lang="en" sz="1800">
                <a:solidFill>
                  <a:srgbClr val="434343"/>
                </a:solidFill>
              </a:rPr>
              <a:t>SIM 900A Shield</a:t>
            </a:r>
          </a:p>
          <a:p>
            <a:pPr indent="-342900" lvl="1" marL="914400" rtl="0">
              <a:spcBef>
                <a:spcPts val="0"/>
              </a:spcBef>
              <a:spcAft>
                <a:spcPts val="0"/>
              </a:spcAft>
              <a:buClr>
                <a:srgbClr val="434343"/>
              </a:buClr>
              <a:buSzPts val="1800"/>
              <a:buChar char="○"/>
            </a:pPr>
            <a:r>
              <a:rPr lang="en" sz="1800">
                <a:solidFill>
                  <a:srgbClr val="434343"/>
                </a:solidFill>
              </a:rPr>
              <a:t>Long Range Radio Communication (NRF24l01)</a:t>
            </a:r>
          </a:p>
          <a:p>
            <a:pPr indent="-381000" lvl="0" marL="457200" rtl="0">
              <a:spcBef>
                <a:spcPts val="0"/>
              </a:spcBef>
              <a:spcAft>
                <a:spcPts val="0"/>
              </a:spcAft>
              <a:buClr>
                <a:srgbClr val="434343"/>
              </a:buClr>
              <a:buSzPts val="2400"/>
              <a:buChar char="●"/>
            </a:pPr>
            <a:r>
              <a:rPr lang="en" sz="2400">
                <a:solidFill>
                  <a:srgbClr val="434343"/>
                </a:solidFill>
              </a:rPr>
              <a:t>Design</a:t>
            </a:r>
          </a:p>
          <a:p>
            <a:pPr indent="-342900" lvl="1" marL="914400" rtl="0">
              <a:spcBef>
                <a:spcPts val="0"/>
              </a:spcBef>
              <a:spcAft>
                <a:spcPts val="0"/>
              </a:spcAft>
              <a:buClr>
                <a:srgbClr val="434343"/>
              </a:buClr>
              <a:buSzPts val="1800"/>
              <a:buChar char="○"/>
            </a:pPr>
            <a:r>
              <a:rPr lang="en" sz="1800">
                <a:solidFill>
                  <a:srgbClr val="434343"/>
                </a:solidFill>
              </a:rPr>
              <a:t>Cellular Network (2G)</a:t>
            </a:r>
          </a:p>
          <a:p>
            <a:pPr indent="-342900" lvl="1" marL="914400" rtl="0">
              <a:spcBef>
                <a:spcPts val="0"/>
              </a:spcBef>
              <a:spcAft>
                <a:spcPts val="0"/>
              </a:spcAft>
              <a:buClr>
                <a:srgbClr val="434343"/>
              </a:buClr>
              <a:buSzPts val="1800"/>
              <a:buChar char="○"/>
            </a:pPr>
            <a:r>
              <a:rPr lang="en" sz="1800">
                <a:solidFill>
                  <a:srgbClr val="434343"/>
                </a:solidFill>
              </a:rPr>
              <a:t>Radio Reception between Home-Op Node</a:t>
            </a:r>
          </a:p>
          <a:p>
            <a:pPr indent="-342900" lvl="1" marL="914400" rtl="0">
              <a:spcBef>
                <a:spcPts val="0"/>
              </a:spcBef>
              <a:spcAft>
                <a:spcPts val="0"/>
              </a:spcAft>
              <a:buClr>
                <a:srgbClr val="434343"/>
              </a:buClr>
              <a:buSzPts val="1800"/>
              <a:buChar char="○"/>
            </a:pPr>
            <a:r>
              <a:rPr lang="en" sz="1800">
                <a:solidFill>
                  <a:srgbClr val="434343"/>
                </a:solidFill>
              </a:rPr>
              <a:t>Power Supply</a:t>
            </a:r>
          </a:p>
          <a:p>
            <a:pPr indent="-342900" lvl="1" marL="914400" rtl="0">
              <a:spcBef>
                <a:spcPts val="0"/>
              </a:spcBef>
              <a:buClr>
                <a:srgbClr val="434343"/>
              </a:buClr>
              <a:buSzPts val="1800"/>
              <a:buChar char="○"/>
            </a:pPr>
            <a:r>
              <a:rPr lang="en" sz="1800">
                <a:solidFill>
                  <a:srgbClr val="434343"/>
                </a:solidFill>
              </a:rPr>
              <a:t>Cost: $40</a:t>
            </a:r>
          </a:p>
        </p:txBody>
      </p:sp>
      <p:sp>
        <p:nvSpPr>
          <p:cNvPr id="130" name="Shape 13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
        <p:nvSpPr>
          <p:cNvPr id="131" name="Shape 131"/>
          <p:cNvSpPr txBox="1"/>
          <p:nvPr/>
        </p:nvSpPr>
        <p:spPr>
          <a:xfrm>
            <a:off x="0" y="82575"/>
            <a:ext cx="2552100" cy="362400"/>
          </a:xfrm>
          <a:prstGeom prst="rect">
            <a:avLst/>
          </a:prstGeom>
          <a:solidFill>
            <a:srgbClr val="D9EAD3"/>
          </a:solidFill>
          <a:ln>
            <a:noFill/>
          </a:ln>
        </p:spPr>
        <p:txBody>
          <a:bodyPr anchorCtr="0" anchor="t" bIns="91425" lIns="91425" rIns="91425" wrap="square" tIns="91425">
            <a:noAutofit/>
          </a:bodyPr>
          <a:lstStyle/>
          <a:p>
            <a:pPr indent="0" lvl="0" marL="0" rtl="0">
              <a:spcBef>
                <a:spcPts val="0"/>
              </a:spcBef>
              <a:buNone/>
            </a:pPr>
            <a:r>
              <a:rPr b="1" lang="en"/>
              <a:t>Project Plan:</a:t>
            </a:r>
          </a:p>
        </p:txBody>
      </p:sp>
      <p:sp>
        <p:nvSpPr>
          <p:cNvPr id="132" name="Shape 132"/>
          <p:cNvSpPr txBox="1"/>
          <p:nvPr/>
        </p:nvSpPr>
        <p:spPr>
          <a:xfrm>
            <a:off x="6749000" y="1542450"/>
            <a:ext cx="1181100" cy="362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SIM 900A Shield</a:t>
            </a:r>
          </a:p>
          <a:p>
            <a:pPr indent="0" lvl="0" marL="0" rtl="0">
              <a:spcBef>
                <a:spcPts val="0"/>
              </a:spcBef>
              <a:buNone/>
            </a:pPr>
            <a:r>
              <a:t/>
            </a:r>
            <a:endParaRPr sz="1000"/>
          </a:p>
        </p:txBody>
      </p:sp>
      <p:sp>
        <p:nvSpPr>
          <p:cNvPr id="133" name="Shape 133"/>
          <p:cNvSpPr txBox="1"/>
          <p:nvPr/>
        </p:nvSpPr>
        <p:spPr>
          <a:xfrm>
            <a:off x="6677800" y="2738000"/>
            <a:ext cx="1995000" cy="338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NRF24l01-2.4GHz</a:t>
            </a:r>
          </a:p>
        </p:txBody>
      </p:sp>
      <p:pic>
        <p:nvPicPr>
          <p:cNvPr id="134" name="Shape 134"/>
          <p:cNvPicPr preferRelativeResize="0"/>
          <p:nvPr/>
        </p:nvPicPr>
        <p:blipFill rotWithShape="1">
          <a:blip r:embed="rId3">
            <a:alphaModFix/>
          </a:blip>
          <a:srcRect b="13250" l="7718" r="3352" t="13462"/>
          <a:stretch/>
        </p:blipFill>
        <p:spPr>
          <a:xfrm>
            <a:off x="6394575" y="363750"/>
            <a:ext cx="2077875" cy="1211050"/>
          </a:xfrm>
          <a:prstGeom prst="rect">
            <a:avLst/>
          </a:prstGeom>
          <a:noFill/>
          <a:ln>
            <a:noFill/>
          </a:ln>
        </p:spPr>
      </p:pic>
      <p:pic>
        <p:nvPicPr>
          <p:cNvPr id="135" name="Shape 135"/>
          <p:cNvPicPr preferRelativeResize="0"/>
          <p:nvPr/>
        </p:nvPicPr>
        <p:blipFill>
          <a:blip r:embed="rId4">
            <a:alphaModFix/>
          </a:blip>
          <a:stretch>
            <a:fillRect/>
          </a:stretch>
        </p:blipFill>
        <p:spPr>
          <a:xfrm>
            <a:off x="6702775" y="1856675"/>
            <a:ext cx="1629475" cy="995225"/>
          </a:xfrm>
          <a:prstGeom prst="rect">
            <a:avLst/>
          </a:prstGeom>
          <a:noFill/>
          <a:ln>
            <a:noFill/>
          </a:ln>
        </p:spPr>
      </p:pic>
      <p:pic>
        <p:nvPicPr>
          <p:cNvPr id="136" name="Shape 136"/>
          <p:cNvPicPr preferRelativeResize="0"/>
          <p:nvPr/>
        </p:nvPicPr>
        <p:blipFill>
          <a:blip r:embed="rId5">
            <a:alphaModFix/>
          </a:blip>
          <a:stretch>
            <a:fillRect/>
          </a:stretch>
        </p:blipFill>
        <p:spPr>
          <a:xfrm>
            <a:off x="6975475" y="3230125"/>
            <a:ext cx="1084075" cy="1185450"/>
          </a:xfrm>
          <a:prstGeom prst="rect">
            <a:avLst/>
          </a:prstGeom>
          <a:noFill/>
          <a:ln>
            <a:noFill/>
          </a:ln>
        </p:spPr>
      </p:pic>
      <p:sp>
        <p:nvSpPr>
          <p:cNvPr id="137" name="Shape 137"/>
          <p:cNvSpPr txBox="1"/>
          <p:nvPr/>
        </p:nvSpPr>
        <p:spPr>
          <a:xfrm>
            <a:off x="6677800" y="4455400"/>
            <a:ext cx="1995000" cy="3384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000"/>
              <a:t>Solar panel with smart charger</a:t>
            </a: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